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5"/>
  </p:notesMasterIdLst>
  <p:handoutMasterIdLst>
    <p:handoutMasterId r:id="rId26"/>
  </p:handoutMasterIdLst>
  <p:sldIdLst>
    <p:sldId id="466" r:id="rId2"/>
    <p:sldId id="477" r:id="rId3"/>
    <p:sldId id="474" r:id="rId4"/>
    <p:sldId id="476" r:id="rId5"/>
    <p:sldId id="492" r:id="rId6"/>
    <p:sldId id="479" r:id="rId7"/>
    <p:sldId id="475" r:id="rId8"/>
    <p:sldId id="493" r:id="rId9"/>
    <p:sldId id="469" r:id="rId10"/>
    <p:sldId id="470" r:id="rId11"/>
    <p:sldId id="482" r:id="rId12"/>
    <p:sldId id="480" r:id="rId13"/>
    <p:sldId id="473" r:id="rId14"/>
    <p:sldId id="481" r:id="rId15"/>
    <p:sldId id="483" r:id="rId16"/>
    <p:sldId id="485" r:id="rId17"/>
    <p:sldId id="489" r:id="rId18"/>
    <p:sldId id="491" r:id="rId19"/>
    <p:sldId id="486" r:id="rId20"/>
    <p:sldId id="487" r:id="rId21"/>
    <p:sldId id="488" r:id="rId22"/>
    <p:sldId id="484" r:id="rId23"/>
    <p:sldId id="490" r:id="rId24"/>
  </p:sldIdLst>
  <p:sldSz cx="9144000" cy="6858000" type="screen4x3"/>
  <p:notesSz cx="6669088" cy="9753600"/>
  <p:defaultTextStyle>
    <a:defPPr>
      <a:defRPr lang="en-AU"/>
    </a:defPPr>
    <a:lvl1pPr algn="ctr" rtl="0" fontAlgn="base">
      <a:spcBef>
        <a:spcPct val="0"/>
      </a:spcBef>
      <a:spcAft>
        <a:spcPts val="1000"/>
      </a:spcAft>
      <a:defRPr sz="2200" kern="1200">
        <a:solidFill>
          <a:srgbClr val="245494"/>
        </a:solidFill>
        <a:latin typeface="Calibri" pitchFamily="34" charset="0"/>
        <a:ea typeface="+mn-ea"/>
        <a:cs typeface="Arial" charset="0"/>
      </a:defRPr>
    </a:lvl1pPr>
    <a:lvl2pPr marL="457200" algn="ctr" rtl="0" fontAlgn="base">
      <a:spcBef>
        <a:spcPct val="0"/>
      </a:spcBef>
      <a:spcAft>
        <a:spcPts val="1000"/>
      </a:spcAft>
      <a:defRPr sz="2200" kern="1200">
        <a:solidFill>
          <a:srgbClr val="245494"/>
        </a:solidFill>
        <a:latin typeface="Calibri" pitchFamily="34" charset="0"/>
        <a:ea typeface="+mn-ea"/>
        <a:cs typeface="Arial" charset="0"/>
      </a:defRPr>
    </a:lvl2pPr>
    <a:lvl3pPr marL="914400" algn="ctr" rtl="0" fontAlgn="base">
      <a:spcBef>
        <a:spcPct val="0"/>
      </a:spcBef>
      <a:spcAft>
        <a:spcPts val="1000"/>
      </a:spcAft>
      <a:defRPr sz="2200" kern="1200">
        <a:solidFill>
          <a:srgbClr val="245494"/>
        </a:solidFill>
        <a:latin typeface="Calibri" pitchFamily="34" charset="0"/>
        <a:ea typeface="+mn-ea"/>
        <a:cs typeface="Arial" charset="0"/>
      </a:defRPr>
    </a:lvl3pPr>
    <a:lvl4pPr marL="1371600" algn="ctr" rtl="0" fontAlgn="base">
      <a:spcBef>
        <a:spcPct val="0"/>
      </a:spcBef>
      <a:spcAft>
        <a:spcPts val="1000"/>
      </a:spcAft>
      <a:defRPr sz="2200" kern="1200">
        <a:solidFill>
          <a:srgbClr val="245494"/>
        </a:solidFill>
        <a:latin typeface="Calibri" pitchFamily="34" charset="0"/>
        <a:ea typeface="+mn-ea"/>
        <a:cs typeface="Arial" charset="0"/>
      </a:defRPr>
    </a:lvl4pPr>
    <a:lvl5pPr marL="1828800" algn="ctr" rtl="0" fontAlgn="base">
      <a:spcBef>
        <a:spcPct val="0"/>
      </a:spcBef>
      <a:spcAft>
        <a:spcPts val="1000"/>
      </a:spcAft>
      <a:defRPr sz="2200" kern="1200">
        <a:solidFill>
          <a:srgbClr val="245494"/>
        </a:solidFill>
        <a:latin typeface="Calibri" pitchFamily="34" charset="0"/>
        <a:ea typeface="+mn-ea"/>
        <a:cs typeface="Arial" charset="0"/>
      </a:defRPr>
    </a:lvl5pPr>
    <a:lvl6pPr marL="2286000" algn="l" defTabSz="914400" rtl="0" eaLnBrk="1" latinLnBrk="0" hangingPunct="1">
      <a:defRPr sz="2200" kern="1200">
        <a:solidFill>
          <a:srgbClr val="245494"/>
        </a:solidFill>
        <a:latin typeface="Calibri" pitchFamily="34" charset="0"/>
        <a:ea typeface="+mn-ea"/>
        <a:cs typeface="Arial" charset="0"/>
      </a:defRPr>
    </a:lvl6pPr>
    <a:lvl7pPr marL="2743200" algn="l" defTabSz="914400" rtl="0" eaLnBrk="1" latinLnBrk="0" hangingPunct="1">
      <a:defRPr sz="2200" kern="1200">
        <a:solidFill>
          <a:srgbClr val="245494"/>
        </a:solidFill>
        <a:latin typeface="Calibri" pitchFamily="34" charset="0"/>
        <a:ea typeface="+mn-ea"/>
        <a:cs typeface="Arial" charset="0"/>
      </a:defRPr>
    </a:lvl7pPr>
    <a:lvl8pPr marL="3200400" algn="l" defTabSz="914400" rtl="0" eaLnBrk="1" latinLnBrk="0" hangingPunct="1">
      <a:defRPr sz="2200" kern="1200">
        <a:solidFill>
          <a:srgbClr val="245494"/>
        </a:solidFill>
        <a:latin typeface="Calibri" pitchFamily="34" charset="0"/>
        <a:ea typeface="+mn-ea"/>
        <a:cs typeface="Arial" charset="0"/>
      </a:defRPr>
    </a:lvl8pPr>
    <a:lvl9pPr marL="3657600" algn="l" defTabSz="914400" rtl="0" eaLnBrk="1" latinLnBrk="0" hangingPunct="1">
      <a:defRPr sz="2200" kern="1200">
        <a:solidFill>
          <a:srgbClr val="245494"/>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136A1"/>
    <a:srgbClr val="245494"/>
    <a:srgbClr val="CB8A11"/>
    <a:srgbClr val="6B4809"/>
    <a:srgbClr val="0068A3"/>
    <a:srgbClr val="003366"/>
    <a:srgbClr val="00585B"/>
    <a:srgbClr val="00586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4" autoAdjust="0"/>
    <p:restoredTop sz="79272" autoAdjust="0"/>
  </p:normalViewPr>
  <p:slideViewPr>
    <p:cSldViewPr>
      <p:cViewPr varScale="1">
        <p:scale>
          <a:sx n="107" d="100"/>
          <a:sy n="107" d="100"/>
        </p:scale>
        <p:origin x="16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58" y="102"/>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568" cy="487918"/>
          </a:xfrm>
          <a:prstGeom prst="rect">
            <a:avLst/>
          </a:prstGeom>
        </p:spPr>
        <p:txBody>
          <a:bodyPr vert="horz" lIns="89673" tIns="44836" rIns="89673" bIns="44836" rtlCol="0"/>
          <a:lstStyle>
            <a:lvl1pPr algn="l">
              <a:defRPr sz="1200"/>
            </a:lvl1pPr>
          </a:lstStyle>
          <a:p>
            <a:pPr>
              <a:defRPr/>
            </a:pPr>
            <a:endParaRPr lang="en-AU"/>
          </a:p>
        </p:txBody>
      </p:sp>
      <p:sp>
        <p:nvSpPr>
          <p:cNvPr id="3" name="Date Placeholder 2"/>
          <p:cNvSpPr>
            <a:spLocks noGrp="1"/>
          </p:cNvSpPr>
          <p:nvPr>
            <p:ph type="dt" sz="quarter" idx="1"/>
          </p:nvPr>
        </p:nvSpPr>
        <p:spPr>
          <a:xfrm>
            <a:off x="3776946" y="0"/>
            <a:ext cx="2890568" cy="487918"/>
          </a:xfrm>
          <a:prstGeom prst="rect">
            <a:avLst/>
          </a:prstGeom>
        </p:spPr>
        <p:txBody>
          <a:bodyPr vert="horz" lIns="89673" tIns="44836" rIns="89673" bIns="44836" rtlCol="0"/>
          <a:lstStyle>
            <a:lvl1pPr algn="r">
              <a:defRPr sz="1200"/>
            </a:lvl1pPr>
          </a:lstStyle>
          <a:p>
            <a:pPr>
              <a:defRPr/>
            </a:pPr>
            <a:fld id="{AAD020F6-52F1-471E-B267-C5B01C7F326F}" type="datetimeFigureOut">
              <a:rPr lang="en-US"/>
              <a:pPr>
                <a:defRPr/>
              </a:pPr>
              <a:t>1/8/2020</a:t>
            </a:fld>
            <a:endParaRPr lang="en-AU"/>
          </a:p>
        </p:txBody>
      </p:sp>
      <p:sp>
        <p:nvSpPr>
          <p:cNvPr id="4" name="Footer Placeholder 3"/>
          <p:cNvSpPr>
            <a:spLocks noGrp="1"/>
          </p:cNvSpPr>
          <p:nvPr>
            <p:ph type="ftr" sz="quarter" idx="2"/>
          </p:nvPr>
        </p:nvSpPr>
        <p:spPr>
          <a:xfrm>
            <a:off x="0" y="9264098"/>
            <a:ext cx="2890568" cy="487918"/>
          </a:xfrm>
          <a:prstGeom prst="rect">
            <a:avLst/>
          </a:prstGeom>
        </p:spPr>
        <p:txBody>
          <a:bodyPr vert="horz" lIns="89673" tIns="44836" rIns="89673" bIns="44836" rtlCol="0" anchor="b"/>
          <a:lstStyle>
            <a:lvl1pPr algn="l">
              <a:defRPr sz="1200"/>
            </a:lvl1pPr>
          </a:lstStyle>
          <a:p>
            <a:pPr>
              <a:defRPr/>
            </a:pPr>
            <a:endParaRPr lang="en-AU"/>
          </a:p>
        </p:txBody>
      </p:sp>
      <p:sp>
        <p:nvSpPr>
          <p:cNvPr id="5" name="Slide Number Placeholder 4"/>
          <p:cNvSpPr>
            <a:spLocks noGrp="1"/>
          </p:cNvSpPr>
          <p:nvPr>
            <p:ph type="sldNum" sz="quarter" idx="3"/>
          </p:nvPr>
        </p:nvSpPr>
        <p:spPr>
          <a:xfrm>
            <a:off x="3776946" y="9264098"/>
            <a:ext cx="2890568" cy="487918"/>
          </a:xfrm>
          <a:prstGeom prst="rect">
            <a:avLst/>
          </a:prstGeom>
        </p:spPr>
        <p:txBody>
          <a:bodyPr vert="horz" lIns="89673" tIns="44836" rIns="89673" bIns="44836" rtlCol="0" anchor="b"/>
          <a:lstStyle>
            <a:lvl1pPr algn="r">
              <a:defRPr sz="1200"/>
            </a:lvl1pPr>
          </a:lstStyle>
          <a:p>
            <a:pPr>
              <a:defRPr/>
            </a:pPr>
            <a:fld id="{3988C3EC-D2DE-4348-AA65-D21CFE4A3216}" type="slidenum">
              <a:rPr lang="en-AU"/>
              <a:pPr>
                <a:defRPr/>
              </a:pPr>
              <a:t>‹#›</a:t>
            </a:fld>
            <a:endParaRPr lang="en-AU"/>
          </a:p>
        </p:txBody>
      </p:sp>
    </p:spTree>
    <p:extLst>
      <p:ext uri="{BB962C8B-B14F-4D97-AF65-F5344CB8AC3E}">
        <p14:creationId xmlns:p14="http://schemas.microsoft.com/office/powerpoint/2010/main" val="2749174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38" name="Rectangle 2"/>
          <p:cNvSpPr>
            <a:spLocks noGrp="1" noChangeArrowheads="1"/>
          </p:cNvSpPr>
          <p:nvPr>
            <p:ph type="hdr" sz="quarter"/>
          </p:nvPr>
        </p:nvSpPr>
        <p:spPr bwMode="auto">
          <a:xfrm>
            <a:off x="0" y="0"/>
            <a:ext cx="2890568" cy="487918"/>
          </a:xfrm>
          <a:prstGeom prst="rect">
            <a:avLst/>
          </a:prstGeom>
          <a:noFill/>
          <a:ln w="9525">
            <a:noFill/>
            <a:miter lim="800000"/>
            <a:headEnd/>
            <a:tailEnd/>
          </a:ln>
          <a:effectLst/>
        </p:spPr>
        <p:txBody>
          <a:bodyPr vert="horz" wrap="square" lIns="89657" tIns="44828" rIns="89657" bIns="44828" numCol="1" anchor="t" anchorCtr="0" compatLnSpc="1">
            <a:prstTxWarp prst="textNoShape">
              <a:avLst/>
            </a:prstTxWarp>
          </a:bodyPr>
          <a:lstStyle>
            <a:lvl1pPr algn="l">
              <a:spcAft>
                <a:spcPct val="0"/>
              </a:spcAft>
              <a:defRPr sz="1200">
                <a:solidFill>
                  <a:schemeClr val="tx1"/>
                </a:solidFill>
                <a:latin typeface="Arial" charset="0"/>
              </a:defRPr>
            </a:lvl1pPr>
          </a:lstStyle>
          <a:p>
            <a:pPr>
              <a:defRPr/>
            </a:pPr>
            <a:endParaRPr lang="en-AU"/>
          </a:p>
        </p:txBody>
      </p:sp>
      <p:sp>
        <p:nvSpPr>
          <p:cNvPr id="321539" name="Rectangle 3"/>
          <p:cNvSpPr>
            <a:spLocks noGrp="1" noChangeArrowheads="1"/>
          </p:cNvSpPr>
          <p:nvPr>
            <p:ph type="dt" idx="1"/>
          </p:nvPr>
        </p:nvSpPr>
        <p:spPr bwMode="auto">
          <a:xfrm>
            <a:off x="3776946" y="0"/>
            <a:ext cx="2890568" cy="487918"/>
          </a:xfrm>
          <a:prstGeom prst="rect">
            <a:avLst/>
          </a:prstGeom>
          <a:noFill/>
          <a:ln w="9525">
            <a:noFill/>
            <a:miter lim="800000"/>
            <a:headEnd/>
            <a:tailEnd/>
          </a:ln>
          <a:effectLst/>
        </p:spPr>
        <p:txBody>
          <a:bodyPr vert="horz" wrap="square" lIns="89657" tIns="44828" rIns="89657" bIns="44828" numCol="1" anchor="t" anchorCtr="0" compatLnSpc="1">
            <a:prstTxWarp prst="textNoShape">
              <a:avLst/>
            </a:prstTxWarp>
          </a:bodyPr>
          <a:lstStyle>
            <a:lvl1pPr algn="r">
              <a:spcAft>
                <a:spcPct val="0"/>
              </a:spcAft>
              <a:defRPr sz="1200">
                <a:solidFill>
                  <a:schemeClr val="tx1"/>
                </a:solidFill>
                <a:latin typeface="Arial" charset="0"/>
              </a:defRPr>
            </a:lvl1pPr>
          </a:lstStyle>
          <a:p>
            <a:pPr>
              <a:defRPr/>
            </a:pPr>
            <a:endParaRPr lang="en-AU"/>
          </a:p>
        </p:txBody>
      </p:sp>
      <p:sp>
        <p:nvSpPr>
          <p:cNvPr id="60420" name="Rectangle 4"/>
          <p:cNvSpPr>
            <a:spLocks noGrp="1" noRot="1" noChangeAspect="1" noChangeArrowheads="1" noTextEdit="1"/>
          </p:cNvSpPr>
          <p:nvPr>
            <p:ph type="sldImg" idx="2"/>
          </p:nvPr>
        </p:nvSpPr>
        <p:spPr bwMode="auto">
          <a:xfrm>
            <a:off x="900113" y="731838"/>
            <a:ext cx="4872037" cy="3656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41" name="Rectangle 5"/>
          <p:cNvSpPr>
            <a:spLocks noGrp="1" noChangeArrowheads="1"/>
          </p:cNvSpPr>
          <p:nvPr>
            <p:ph type="body" sz="quarter" idx="3"/>
          </p:nvPr>
        </p:nvSpPr>
        <p:spPr bwMode="auto">
          <a:xfrm>
            <a:off x="667539" y="4633634"/>
            <a:ext cx="5334011" cy="4388090"/>
          </a:xfrm>
          <a:prstGeom prst="rect">
            <a:avLst/>
          </a:prstGeom>
          <a:noFill/>
          <a:ln w="9525">
            <a:noFill/>
            <a:miter lim="800000"/>
            <a:headEnd/>
            <a:tailEnd/>
          </a:ln>
          <a:effectLst/>
        </p:spPr>
        <p:txBody>
          <a:bodyPr vert="horz" wrap="square" lIns="89657" tIns="44828" rIns="89657" bIns="44828"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321542" name="Rectangle 6"/>
          <p:cNvSpPr>
            <a:spLocks noGrp="1" noChangeArrowheads="1"/>
          </p:cNvSpPr>
          <p:nvPr>
            <p:ph type="ftr" sz="quarter" idx="4"/>
          </p:nvPr>
        </p:nvSpPr>
        <p:spPr bwMode="auto">
          <a:xfrm>
            <a:off x="0" y="9264098"/>
            <a:ext cx="2890568" cy="487918"/>
          </a:xfrm>
          <a:prstGeom prst="rect">
            <a:avLst/>
          </a:prstGeom>
          <a:noFill/>
          <a:ln w="9525">
            <a:noFill/>
            <a:miter lim="800000"/>
            <a:headEnd/>
            <a:tailEnd/>
          </a:ln>
          <a:effectLst/>
        </p:spPr>
        <p:txBody>
          <a:bodyPr vert="horz" wrap="square" lIns="89657" tIns="44828" rIns="89657" bIns="44828" numCol="1" anchor="b" anchorCtr="0" compatLnSpc="1">
            <a:prstTxWarp prst="textNoShape">
              <a:avLst/>
            </a:prstTxWarp>
          </a:bodyPr>
          <a:lstStyle>
            <a:lvl1pPr algn="l">
              <a:spcAft>
                <a:spcPct val="0"/>
              </a:spcAft>
              <a:defRPr sz="1200">
                <a:solidFill>
                  <a:schemeClr val="tx1"/>
                </a:solidFill>
                <a:latin typeface="Arial" charset="0"/>
              </a:defRPr>
            </a:lvl1pPr>
          </a:lstStyle>
          <a:p>
            <a:pPr>
              <a:defRPr/>
            </a:pPr>
            <a:endParaRPr lang="en-AU"/>
          </a:p>
        </p:txBody>
      </p:sp>
      <p:sp>
        <p:nvSpPr>
          <p:cNvPr id="321543" name="Rectangle 7"/>
          <p:cNvSpPr>
            <a:spLocks noGrp="1" noChangeArrowheads="1"/>
          </p:cNvSpPr>
          <p:nvPr>
            <p:ph type="sldNum" sz="quarter" idx="5"/>
          </p:nvPr>
        </p:nvSpPr>
        <p:spPr bwMode="auto">
          <a:xfrm>
            <a:off x="3776946" y="9264098"/>
            <a:ext cx="2890568" cy="487918"/>
          </a:xfrm>
          <a:prstGeom prst="rect">
            <a:avLst/>
          </a:prstGeom>
          <a:noFill/>
          <a:ln w="9525">
            <a:noFill/>
            <a:miter lim="800000"/>
            <a:headEnd/>
            <a:tailEnd/>
          </a:ln>
          <a:effectLst/>
        </p:spPr>
        <p:txBody>
          <a:bodyPr vert="horz" wrap="square" lIns="89657" tIns="44828" rIns="89657" bIns="44828" numCol="1" anchor="b" anchorCtr="0" compatLnSpc="1">
            <a:prstTxWarp prst="textNoShape">
              <a:avLst/>
            </a:prstTxWarp>
          </a:bodyPr>
          <a:lstStyle>
            <a:lvl1pPr algn="r">
              <a:spcAft>
                <a:spcPct val="0"/>
              </a:spcAft>
              <a:defRPr sz="1200">
                <a:solidFill>
                  <a:schemeClr val="tx1"/>
                </a:solidFill>
                <a:latin typeface="Arial" charset="0"/>
              </a:defRPr>
            </a:lvl1pPr>
          </a:lstStyle>
          <a:p>
            <a:pPr>
              <a:defRPr/>
            </a:pPr>
            <a:fld id="{EAD9CDB0-5EFF-4117-8347-5F18C52972C1}" type="slidenum">
              <a:rPr lang="en-AU"/>
              <a:pPr>
                <a:defRPr/>
              </a:pPr>
              <a:t>‹#›</a:t>
            </a:fld>
            <a:endParaRPr lang="en-AU"/>
          </a:p>
        </p:txBody>
      </p:sp>
    </p:spTree>
    <p:extLst>
      <p:ext uri="{BB962C8B-B14F-4D97-AF65-F5344CB8AC3E}">
        <p14:creationId xmlns:p14="http://schemas.microsoft.com/office/powerpoint/2010/main" val="2155398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102">
              <a:defRPr/>
            </a:pPr>
            <a:r>
              <a:rPr lang="en-AU" dirty="0" smtClean="0"/>
              <a:t>First</a:t>
            </a:r>
            <a:r>
              <a:rPr lang="en-AU" baseline="0" dirty="0" smtClean="0"/>
              <a:t> meeting attended by 13 halls four years ago – group decision to continue with establishing a collaborative support network. Now still regular quarterly meetings well attended. Always growing</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2</a:t>
            </a:fld>
            <a:endParaRPr lang="en-AU"/>
          </a:p>
        </p:txBody>
      </p:sp>
    </p:spTree>
    <p:extLst>
      <p:ext uri="{BB962C8B-B14F-4D97-AF65-F5344CB8AC3E}">
        <p14:creationId xmlns:p14="http://schemas.microsoft.com/office/powerpoint/2010/main" val="465375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12</a:t>
            </a:fld>
            <a:endParaRPr lang="en-AU"/>
          </a:p>
        </p:txBody>
      </p:sp>
    </p:spTree>
    <p:extLst>
      <p:ext uri="{BB962C8B-B14F-4D97-AF65-F5344CB8AC3E}">
        <p14:creationId xmlns:p14="http://schemas.microsoft.com/office/powerpoint/2010/main" val="3785935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13</a:t>
            </a:fld>
            <a:endParaRPr lang="en-AU"/>
          </a:p>
        </p:txBody>
      </p:sp>
    </p:spTree>
    <p:extLst>
      <p:ext uri="{BB962C8B-B14F-4D97-AF65-F5344CB8AC3E}">
        <p14:creationId xmlns:p14="http://schemas.microsoft.com/office/powerpoint/2010/main" val="1766008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14</a:t>
            </a:fld>
            <a:endParaRPr lang="en-AU"/>
          </a:p>
        </p:txBody>
      </p:sp>
    </p:spTree>
    <p:extLst>
      <p:ext uri="{BB962C8B-B14F-4D97-AF65-F5344CB8AC3E}">
        <p14:creationId xmlns:p14="http://schemas.microsoft.com/office/powerpoint/2010/main" val="199424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15</a:t>
            </a:fld>
            <a:endParaRPr lang="en-AU"/>
          </a:p>
        </p:txBody>
      </p:sp>
    </p:spTree>
    <p:extLst>
      <p:ext uri="{BB962C8B-B14F-4D97-AF65-F5344CB8AC3E}">
        <p14:creationId xmlns:p14="http://schemas.microsoft.com/office/powerpoint/2010/main" val="813934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16</a:t>
            </a:fld>
            <a:endParaRPr lang="en-AU"/>
          </a:p>
        </p:txBody>
      </p:sp>
    </p:spTree>
    <p:extLst>
      <p:ext uri="{BB962C8B-B14F-4D97-AF65-F5344CB8AC3E}">
        <p14:creationId xmlns:p14="http://schemas.microsoft.com/office/powerpoint/2010/main" val="3200757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17</a:t>
            </a:fld>
            <a:endParaRPr lang="en-AU"/>
          </a:p>
        </p:txBody>
      </p:sp>
    </p:spTree>
    <p:extLst>
      <p:ext uri="{BB962C8B-B14F-4D97-AF65-F5344CB8AC3E}">
        <p14:creationId xmlns:p14="http://schemas.microsoft.com/office/powerpoint/2010/main" val="2763949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18</a:t>
            </a:fld>
            <a:endParaRPr lang="en-AU"/>
          </a:p>
        </p:txBody>
      </p:sp>
    </p:spTree>
    <p:extLst>
      <p:ext uri="{BB962C8B-B14F-4D97-AF65-F5344CB8AC3E}">
        <p14:creationId xmlns:p14="http://schemas.microsoft.com/office/powerpoint/2010/main" val="4210571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19</a:t>
            </a:fld>
            <a:endParaRPr lang="en-AU"/>
          </a:p>
        </p:txBody>
      </p:sp>
    </p:spTree>
    <p:extLst>
      <p:ext uri="{BB962C8B-B14F-4D97-AF65-F5344CB8AC3E}">
        <p14:creationId xmlns:p14="http://schemas.microsoft.com/office/powerpoint/2010/main" val="21762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20</a:t>
            </a:fld>
            <a:endParaRPr lang="en-AU"/>
          </a:p>
        </p:txBody>
      </p:sp>
    </p:spTree>
    <p:extLst>
      <p:ext uri="{BB962C8B-B14F-4D97-AF65-F5344CB8AC3E}">
        <p14:creationId xmlns:p14="http://schemas.microsoft.com/office/powerpoint/2010/main" val="3227037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21</a:t>
            </a:fld>
            <a:endParaRPr lang="en-AU"/>
          </a:p>
        </p:txBody>
      </p:sp>
    </p:spTree>
    <p:extLst>
      <p:ext uri="{BB962C8B-B14F-4D97-AF65-F5344CB8AC3E}">
        <p14:creationId xmlns:p14="http://schemas.microsoft.com/office/powerpoint/2010/main" val="382673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Shows the spread of Halls over</a:t>
            </a:r>
            <a:r>
              <a:rPr lang="en-AU" baseline="0" dirty="0" smtClean="0"/>
              <a:t> the last 12 months who have attended or sent apologies for the network meetings</a:t>
            </a:r>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3</a:t>
            </a:fld>
            <a:endParaRPr lang="en-AU"/>
          </a:p>
        </p:txBody>
      </p:sp>
    </p:spTree>
    <p:extLst>
      <p:ext uri="{BB962C8B-B14F-4D97-AF65-F5344CB8AC3E}">
        <p14:creationId xmlns:p14="http://schemas.microsoft.com/office/powerpoint/2010/main" val="3085793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22</a:t>
            </a:fld>
            <a:endParaRPr lang="en-AU"/>
          </a:p>
        </p:txBody>
      </p:sp>
    </p:spTree>
    <p:extLst>
      <p:ext uri="{BB962C8B-B14F-4D97-AF65-F5344CB8AC3E}">
        <p14:creationId xmlns:p14="http://schemas.microsoft.com/office/powerpoint/2010/main" val="602101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23</a:t>
            </a:fld>
            <a:endParaRPr lang="en-AU"/>
          </a:p>
        </p:txBody>
      </p:sp>
    </p:spTree>
    <p:extLst>
      <p:ext uri="{BB962C8B-B14F-4D97-AF65-F5344CB8AC3E}">
        <p14:creationId xmlns:p14="http://schemas.microsoft.com/office/powerpoint/2010/main" val="225024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Shows the spread of Halls over</a:t>
            </a:r>
            <a:r>
              <a:rPr lang="en-AU" baseline="0" dirty="0" smtClean="0"/>
              <a:t> the last 12 months who have attended or sent apologies for the network meetings</a:t>
            </a:r>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4</a:t>
            </a:fld>
            <a:endParaRPr lang="en-AU"/>
          </a:p>
        </p:txBody>
      </p:sp>
    </p:spTree>
    <p:extLst>
      <p:ext uri="{BB962C8B-B14F-4D97-AF65-F5344CB8AC3E}">
        <p14:creationId xmlns:p14="http://schemas.microsoft.com/office/powerpoint/2010/main" val="283276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Shows the spread of Halls over</a:t>
            </a:r>
            <a:r>
              <a:rPr lang="en-AU" baseline="0" dirty="0" smtClean="0"/>
              <a:t> the last 12 months who have attended or sent apologies for the network meetings</a:t>
            </a:r>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5</a:t>
            </a:fld>
            <a:endParaRPr lang="en-AU"/>
          </a:p>
        </p:txBody>
      </p:sp>
    </p:spTree>
    <p:extLst>
      <p:ext uri="{BB962C8B-B14F-4D97-AF65-F5344CB8AC3E}">
        <p14:creationId xmlns:p14="http://schemas.microsoft.com/office/powerpoint/2010/main" val="288157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102">
              <a:defRPr/>
            </a:pPr>
            <a:r>
              <a:rPr lang="en-AU" dirty="0" smtClean="0"/>
              <a:t>First</a:t>
            </a:r>
            <a:r>
              <a:rPr lang="en-AU" baseline="0" dirty="0" smtClean="0"/>
              <a:t> meeting attended by 13 halls four years ago – group decision to continue with establishing a collaborative support network. Now still regular quarterly meetings well attended. Always growing</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6</a:t>
            </a:fld>
            <a:endParaRPr lang="en-AU"/>
          </a:p>
        </p:txBody>
      </p:sp>
    </p:spTree>
    <p:extLst>
      <p:ext uri="{BB962C8B-B14F-4D97-AF65-F5344CB8AC3E}">
        <p14:creationId xmlns:p14="http://schemas.microsoft.com/office/powerpoint/2010/main" val="90417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102">
              <a:defRPr/>
            </a:pPr>
            <a:r>
              <a:rPr lang="en-AU" dirty="0" smtClean="0"/>
              <a:t>More Halls involved in music</a:t>
            </a:r>
            <a:r>
              <a:rPr lang="en-AU" baseline="0" dirty="0" smtClean="0"/>
              <a:t> and art events – working with Mary Sullivan, Council Arts Officer and Regional Arts Victoria</a:t>
            </a:r>
            <a:endParaRPr lang="en-AU" dirty="0" smtClean="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8</a:t>
            </a:fld>
            <a:endParaRPr lang="en-AU"/>
          </a:p>
        </p:txBody>
      </p:sp>
    </p:spTree>
    <p:extLst>
      <p:ext uri="{BB962C8B-B14F-4D97-AF65-F5344CB8AC3E}">
        <p14:creationId xmlns:p14="http://schemas.microsoft.com/office/powerpoint/2010/main" val="1482639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102">
              <a:defRPr/>
            </a:pPr>
            <a:r>
              <a:rPr lang="en-AU" dirty="0" smtClean="0"/>
              <a:t>More Halls involved in music</a:t>
            </a:r>
            <a:r>
              <a:rPr lang="en-AU" baseline="0" dirty="0" smtClean="0"/>
              <a:t> and art events – working with Mary Sullivan, Council Arts Officer and Regional Arts Victoria</a:t>
            </a:r>
            <a:endParaRPr lang="en-AU" dirty="0" smtClean="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9</a:t>
            </a:fld>
            <a:endParaRPr lang="en-AU"/>
          </a:p>
        </p:txBody>
      </p:sp>
    </p:spTree>
    <p:extLst>
      <p:ext uri="{BB962C8B-B14F-4D97-AF65-F5344CB8AC3E}">
        <p14:creationId xmlns:p14="http://schemas.microsoft.com/office/powerpoint/2010/main" val="304628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10</a:t>
            </a:fld>
            <a:endParaRPr lang="en-AU"/>
          </a:p>
        </p:txBody>
      </p:sp>
    </p:spTree>
    <p:extLst>
      <p:ext uri="{BB962C8B-B14F-4D97-AF65-F5344CB8AC3E}">
        <p14:creationId xmlns:p14="http://schemas.microsoft.com/office/powerpoint/2010/main" val="3278796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AD9CDB0-5EFF-4117-8347-5F18C52972C1}" type="slidenum">
              <a:rPr lang="en-AU" smtClean="0"/>
              <a:pPr>
                <a:defRPr/>
              </a:pPr>
              <a:t>11</a:t>
            </a:fld>
            <a:endParaRPr lang="en-AU"/>
          </a:p>
        </p:txBody>
      </p:sp>
    </p:spTree>
    <p:extLst>
      <p:ext uri="{BB962C8B-B14F-4D97-AF65-F5344CB8AC3E}">
        <p14:creationId xmlns:p14="http://schemas.microsoft.com/office/powerpoint/2010/main" val="268346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Box 24"/>
          <p:cNvSpPr txBox="1">
            <a:spLocks noChangeArrowheads="1"/>
          </p:cNvSpPr>
          <p:nvPr userDrawn="1"/>
        </p:nvSpPr>
        <p:spPr bwMode="auto">
          <a:xfrm>
            <a:off x="-3175" y="6586538"/>
            <a:ext cx="9145588" cy="271462"/>
          </a:xfrm>
          <a:prstGeom prst="rect">
            <a:avLst/>
          </a:prstGeom>
          <a:solidFill>
            <a:srgbClr val="00585B"/>
          </a:solidFill>
          <a:ln w="38100"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AU"/>
            </a:defPPr>
            <a:lvl1pPr marL="0" marR="0" indent="0" defTabSz="914400" eaLnBrk="1" latinLnBrk="0" hangingPunct="1">
              <a:lnSpc>
                <a:spcPct val="100000"/>
              </a:lnSpc>
              <a:buClrTx/>
              <a:buSzTx/>
              <a:buFontTx/>
              <a:buNone/>
              <a:tabLst/>
              <a:defRPr kumimoji="0" b="0" i="0" u="none" strike="noStrike" cap="none" normalizeH="0" baseline="0">
                <a:ln>
                  <a:noFill/>
                </a:ln>
                <a:effectLst/>
              </a:defRPr>
            </a:lvl1pPr>
          </a:lstStyle>
          <a:p>
            <a:pPr lvl="0"/>
            <a:endParaRPr lang="en-US" altLang="en-US" smtClean="0"/>
          </a:p>
        </p:txBody>
      </p:sp>
      <p:sp>
        <p:nvSpPr>
          <p:cNvPr id="9" name="Rectangle 8"/>
          <p:cNvSpPr/>
          <p:nvPr userDrawn="1"/>
        </p:nvSpPr>
        <p:spPr bwMode="auto">
          <a:xfrm>
            <a:off x="0" y="0"/>
            <a:ext cx="9142413" cy="1504038"/>
          </a:xfrm>
          <a:prstGeom prst="rect">
            <a:avLst/>
          </a:prstGeom>
          <a:solidFill>
            <a:srgbClr val="00585B">
              <a:alpha val="57000"/>
            </a:srgb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ts val="1000"/>
              </a:spcAft>
              <a:buClrTx/>
              <a:buSzTx/>
              <a:buFontTx/>
              <a:buNone/>
              <a:tabLst/>
            </a:pPr>
            <a:endParaRPr kumimoji="0" lang="en-SG" sz="2200" b="0" i="0" u="none" strike="noStrike" cap="none" normalizeH="0" baseline="0" smtClean="0">
              <a:ln>
                <a:noFill/>
              </a:ln>
              <a:solidFill>
                <a:srgbClr val="245494"/>
              </a:solidFill>
              <a:effectLst/>
              <a:latin typeface="Calibri" pitchFamily="34" charset="0"/>
              <a:cs typeface="Arial" charset="0"/>
            </a:endParaRPr>
          </a:p>
        </p:txBody>
      </p:sp>
      <p:pic>
        <p:nvPicPr>
          <p:cNvPr id="2" name="Picture 6"/>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447" y="44450"/>
            <a:ext cx="9323959" cy="108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ctrTitle"/>
          </p:nvPr>
        </p:nvSpPr>
        <p:spPr bwMode="auto">
          <a:xfrm>
            <a:off x="472008" y="838466"/>
            <a:ext cx="7772400" cy="648072"/>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l">
              <a:defRPr sz="3600">
                <a:solidFill>
                  <a:schemeClr val="bg1"/>
                </a:solidFill>
                <a:latin typeface="Roboto Light" panose="02000000000000000000" pitchFamily="2" charset="0"/>
                <a:ea typeface="Roboto Light" panose="02000000000000000000" pitchFamily="2" charset="0"/>
              </a:defRPr>
            </a:lvl1pPr>
          </a:lstStyle>
          <a:p>
            <a:r>
              <a:rPr lang="en-US" smtClean="0"/>
              <a:t>Click to edit Master title style</a:t>
            </a:r>
            <a:endParaRPr lang="en-AU" dirty="0"/>
          </a:p>
        </p:txBody>
      </p:sp>
    </p:spTree>
    <p:extLst>
      <p:ext uri="{BB962C8B-B14F-4D97-AF65-F5344CB8AC3E}">
        <p14:creationId xmlns:p14="http://schemas.microsoft.com/office/powerpoint/2010/main" val="33156810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Rectangle 6"/>
          <p:cNvSpPr/>
          <p:nvPr userDrawn="1"/>
        </p:nvSpPr>
        <p:spPr bwMode="auto">
          <a:xfrm>
            <a:off x="0" y="0"/>
            <a:ext cx="9144000" cy="1504038"/>
          </a:xfrm>
          <a:prstGeom prst="rect">
            <a:avLst/>
          </a:prstGeom>
          <a:solidFill>
            <a:srgbClr val="00585B">
              <a:alpha val="57000"/>
            </a:srgb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ts val="1000"/>
              </a:spcAft>
              <a:buClrTx/>
              <a:buSzTx/>
              <a:buFontTx/>
              <a:buNone/>
              <a:tabLst/>
            </a:pPr>
            <a:endParaRPr kumimoji="0" lang="en-SG" sz="2200" b="0" i="0" u="none" strike="noStrike" cap="none" normalizeH="0" baseline="0" smtClean="0">
              <a:ln>
                <a:noFill/>
              </a:ln>
              <a:solidFill>
                <a:srgbClr val="245494"/>
              </a:solidFill>
              <a:effectLst/>
              <a:latin typeface="Calibri" pitchFamily="34" charset="0"/>
              <a:cs typeface="Arial" charset="0"/>
            </a:endParaRPr>
          </a:p>
        </p:txBody>
      </p:sp>
      <p:pic>
        <p:nvPicPr>
          <p:cNvPr id="8" name="Picture 6"/>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447" y="44450"/>
            <a:ext cx="9323959" cy="108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bwMode="auto">
          <a:xfrm>
            <a:off x="472008" y="838466"/>
            <a:ext cx="7772400" cy="648072"/>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l">
              <a:defRPr sz="3600">
                <a:solidFill>
                  <a:schemeClr val="bg1"/>
                </a:solidFill>
                <a:latin typeface="Roboto Light" panose="02000000000000000000" pitchFamily="2" charset="0"/>
                <a:ea typeface="Roboto Light" panose="02000000000000000000" pitchFamily="2" charset="0"/>
              </a:defRPr>
            </a:lvl1pPr>
          </a:lstStyle>
          <a:p>
            <a:r>
              <a:rPr lang="en-US" smtClean="0"/>
              <a:t>Click to edit Master title style</a:t>
            </a:r>
            <a:endParaRPr lang="en-AU" dirty="0"/>
          </a:p>
        </p:txBody>
      </p:sp>
    </p:spTree>
    <p:extLst>
      <p:ext uri="{BB962C8B-B14F-4D97-AF65-F5344CB8AC3E}">
        <p14:creationId xmlns:p14="http://schemas.microsoft.com/office/powerpoint/2010/main" val="29193962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25" descr="SGSC - white logo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738" y="6616700"/>
            <a:ext cx="2270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27"/>
          <p:cNvSpPr txBox="1">
            <a:spLocks noChangeArrowheads="1"/>
          </p:cNvSpPr>
          <p:nvPr/>
        </p:nvSpPr>
        <p:spPr bwMode="auto">
          <a:xfrm>
            <a:off x="2124075" y="1052513"/>
            <a:ext cx="5688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rgbClr val="245494"/>
                </a:solidFill>
                <a:latin typeface="Calibri" pitchFamily="34" charset="0"/>
                <a:cs typeface="Arial" charset="0"/>
              </a:defRPr>
            </a:lvl1pPr>
            <a:lvl2pPr marL="742950" indent="-285750" eaLnBrk="0" hangingPunct="0">
              <a:defRPr sz="2200">
                <a:solidFill>
                  <a:srgbClr val="245494"/>
                </a:solidFill>
                <a:latin typeface="Calibri" pitchFamily="34" charset="0"/>
                <a:cs typeface="Arial" charset="0"/>
              </a:defRPr>
            </a:lvl2pPr>
            <a:lvl3pPr marL="1143000" indent="-228600" eaLnBrk="0" hangingPunct="0">
              <a:defRPr sz="2200">
                <a:solidFill>
                  <a:srgbClr val="245494"/>
                </a:solidFill>
                <a:latin typeface="Calibri" pitchFamily="34" charset="0"/>
                <a:cs typeface="Arial" charset="0"/>
              </a:defRPr>
            </a:lvl3pPr>
            <a:lvl4pPr marL="1600200" indent="-228600" eaLnBrk="0" hangingPunct="0">
              <a:defRPr sz="2200">
                <a:solidFill>
                  <a:srgbClr val="245494"/>
                </a:solidFill>
                <a:latin typeface="Calibri" pitchFamily="34" charset="0"/>
                <a:cs typeface="Arial" charset="0"/>
              </a:defRPr>
            </a:lvl4pPr>
            <a:lvl5pPr marL="2057400" indent="-228600" eaLnBrk="0" hangingPunct="0">
              <a:defRPr sz="2200">
                <a:solidFill>
                  <a:srgbClr val="245494"/>
                </a:solidFill>
                <a:latin typeface="Calibri" pitchFamily="34" charset="0"/>
                <a:cs typeface="Arial" charset="0"/>
              </a:defRPr>
            </a:lvl5pPr>
            <a:lvl6pPr marL="2514600" indent="-228600" algn="ctr" eaLnBrk="0" fontAlgn="base" hangingPunct="0">
              <a:spcBef>
                <a:spcPct val="0"/>
              </a:spcBef>
              <a:spcAft>
                <a:spcPts val="1000"/>
              </a:spcAft>
              <a:defRPr sz="2200">
                <a:solidFill>
                  <a:srgbClr val="245494"/>
                </a:solidFill>
                <a:latin typeface="Calibri" pitchFamily="34" charset="0"/>
                <a:cs typeface="Arial" charset="0"/>
              </a:defRPr>
            </a:lvl6pPr>
            <a:lvl7pPr marL="2971800" indent="-228600" algn="ctr" eaLnBrk="0" fontAlgn="base" hangingPunct="0">
              <a:spcBef>
                <a:spcPct val="0"/>
              </a:spcBef>
              <a:spcAft>
                <a:spcPts val="1000"/>
              </a:spcAft>
              <a:defRPr sz="2200">
                <a:solidFill>
                  <a:srgbClr val="245494"/>
                </a:solidFill>
                <a:latin typeface="Calibri" pitchFamily="34" charset="0"/>
                <a:cs typeface="Arial" charset="0"/>
              </a:defRPr>
            </a:lvl7pPr>
            <a:lvl8pPr marL="3429000" indent="-228600" algn="ctr" eaLnBrk="0" fontAlgn="base" hangingPunct="0">
              <a:spcBef>
                <a:spcPct val="0"/>
              </a:spcBef>
              <a:spcAft>
                <a:spcPts val="1000"/>
              </a:spcAft>
              <a:defRPr sz="2200">
                <a:solidFill>
                  <a:srgbClr val="245494"/>
                </a:solidFill>
                <a:latin typeface="Calibri" pitchFamily="34" charset="0"/>
                <a:cs typeface="Arial" charset="0"/>
              </a:defRPr>
            </a:lvl8pPr>
            <a:lvl9pPr marL="3886200" indent="-228600" algn="ctr" eaLnBrk="0" fontAlgn="base" hangingPunct="0">
              <a:spcBef>
                <a:spcPct val="0"/>
              </a:spcBef>
              <a:spcAft>
                <a:spcPts val="1000"/>
              </a:spcAft>
              <a:defRPr sz="2200">
                <a:solidFill>
                  <a:srgbClr val="245494"/>
                </a:solidFill>
                <a:latin typeface="Calibri" pitchFamily="34" charset="0"/>
                <a:cs typeface="Arial" charset="0"/>
              </a:defRPr>
            </a:lvl9pPr>
          </a:lstStyle>
          <a:p>
            <a:pPr algn="l" eaLnBrk="1" hangingPunct="1">
              <a:spcBef>
                <a:spcPct val="50000"/>
              </a:spcBef>
              <a:spcAft>
                <a:spcPct val="0"/>
              </a:spcAft>
              <a:defRPr/>
            </a:pPr>
            <a:endParaRPr lang="en-US" altLang="en-US" sz="1800" smtClean="0">
              <a:solidFill>
                <a:schemeClr val="tx1"/>
              </a:solidFill>
              <a:latin typeface="Verdana" pitchFamily="34" charset="0"/>
            </a:endParaRPr>
          </a:p>
        </p:txBody>
      </p:sp>
      <p:sp>
        <p:nvSpPr>
          <p:cNvPr id="6" name="Text Box 24"/>
          <p:cNvSpPr txBox="1">
            <a:spLocks noChangeArrowheads="1"/>
          </p:cNvSpPr>
          <p:nvPr userDrawn="1"/>
        </p:nvSpPr>
        <p:spPr bwMode="auto">
          <a:xfrm>
            <a:off x="-3175" y="6586538"/>
            <a:ext cx="9145588" cy="271462"/>
          </a:xfrm>
          <a:prstGeom prst="rect">
            <a:avLst/>
          </a:prstGeom>
          <a:solidFill>
            <a:srgbClr val="00585B"/>
          </a:solidFill>
          <a:ln w="38100"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AU"/>
            </a:defPPr>
            <a:lvl1pPr marL="0" marR="0" indent="0" defTabSz="914400" eaLnBrk="1" latinLnBrk="0" hangingPunct="1">
              <a:lnSpc>
                <a:spcPct val="100000"/>
              </a:lnSpc>
              <a:buClrTx/>
              <a:buSzTx/>
              <a:buFontTx/>
              <a:buNone/>
              <a:tabLst/>
              <a:defRPr kumimoji="0" b="0" i="0" u="none" strike="noStrike" cap="none" normalizeH="0" baseline="0">
                <a:ln>
                  <a:noFill/>
                </a:ln>
                <a:effectLst/>
              </a:defRPr>
            </a:lvl1pPr>
          </a:lstStyle>
          <a:p>
            <a:pPr lvl="0"/>
            <a:endParaRPr lang="en-US" altLang="en-US" smtClean="0"/>
          </a:p>
        </p:txBody>
      </p:sp>
      <p:sp>
        <p:nvSpPr>
          <p:cNvPr id="7" name="Title 1"/>
          <p:cNvSpPr txBox="1">
            <a:spLocks/>
          </p:cNvSpPr>
          <p:nvPr userDrawn="1"/>
        </p:nvSpPr>
        <p:spPr>
          <a:xfrm>
            <a:off x="467544" y="842236"/>
            <a:ext cx="7772400" cy="648072"/>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r>
              <a:rPr lang="en-GB" kern="0" smtClean="0">
                <a:solidFill>
                  <a:schemeClr val="bg1"/>
                </a:solidFill>
                <a:latin typeface="Roboto Light" panose="02000000000000000000" pitchFamily="2" charset="0"/>
                <a:ea typeface="Roboto Light" panose="02000000000000000000" pitchFamily="2" charset="0"/>
              </a:rPr>
              <a:t>Culverts and drainage</a:t>
            </a:r>
            <a:endParaRPr lang="en-GB" i="1" kern="0" dirty="0">
              <a:solidFill>
                <a:schemeClr val="bg1"/>
              </a:solidFill>
              <a:latin typeface="Roboto Light" panose="02000000000000000000" pitchFamily="2" charset="0"/>
              <a:ea typeface="Roboto Light" panose="02000000000000000000" pitchFamily="2" charset="0"/>
            </a:endParaRPr>
          </a:p>
        </p:txBody>
      </p:sp>
      <p:pic>
        <p:nvPicPr>
          <p:cNvPr id="9" name="Picture 25" descr="SGSC - white logo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3191" y="6609159"/>
            <a:ext cx="2270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621506" y="6577607"/>
            <a:ext cx="4176464" cy="307777"/>
          </a:xfrm>
          <a:prstGeom prst="rect">
            <a:avLst/>
          </a:prstGeom>
          <a:noFill/>
        </p:spPr>
        <p:txBody>
          <a:bodyPr wrap="square" rtlCol="0">
            <a:spAutoFit/>
          </a:bodyPr>
          <a:lstStyle/>
          <a:p>
            <a:pPr algn="l"/>
            <a:r>
              <a:rPr lang="en-AU" sz="1400" b="1" dirty="0" smtClean="0">
                <a:solidFill>
                  <a:schemeClr val="bg1"/>
                </a:solidFill>
                <a:latin typeface="Roboto Light" panose="02000000000000000000" pitchFamily="2" charset="0"/>
                <a:ea typeface="Roboto Light" panose="02000000000000000000" pitchFamily="2" charset="0"/>
              </a:rPr>
              <a:t>CONFIDENTIAL BRIEFING</a:t>
            </a:r>
            <a:endParaRPr lang="en-SG" sz="1400" b="1" dirty="0">
              <a:solidFill>
                <a:schemeClr val="bg1"/>
              </a:solidFill>
              <a:latin typeface="Roboto Light" panose="02000000000000000000" pitchFamily="2" charset="0"/>
              <a:ea typeface="Roboto Light" panose="02000000000000000000" pitchFamily="2" charset="0"/>
            </a:endParaRPr>
          </a:p>
        </p:txBody>
      </p:sp>
    </p:spTree>
  </p:cSld>
  <p:clrMap bg1="lt1" tx1="dk1" bg2="lt2" tx2="dk2" accent1="accent1" accent2="accent2" accent3="accent3" accent4="accent4" accent5="accent5" accent6="accent6" hlink="hlink" folHlink="folHlink"/>
  <p:sldLayoutIdLst>
    <p:sldLayoutId id="2147483832" r:id="rId1"/>
    <p:sldLayoutId id="2147483831" r:id="rId2"/>
  </p:sldLayoutIdLst>
  <p:timing>
    <p:tnLst>
      <p:par>
        <p:cTn id="1" dur="indefinite" restart="never" nodeType="tmRoot"/>
      </p:par>
    </p:tnLst>
  </p:timing>
  <p:hf sldNum="0" hdr="0" ftr="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outhgippsland.vic.gov.au/"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form.jotform.com/193490611295865"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txBox="1">
            <a:spLocks noChangeArrowheads="1"/>
          </p:cNvSpPr>
          <p:nvPr/>
        </p:nvSpPr>
        <p:spPr bwMode="auto">
          <a:xfrm>
            <a:off x="6732588" y="6308725"/>
            <a:ext cx="21336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rgbClr val="245494"/>
                </a:solidFill>
                <a:latin typeface="Calibri" pitchFamily="34" charset="0"/>
                <a:cs typeface="Arial" charset="0"/>
              </a:defRPr>
            </a:lvl1pPr>
            <a:lvl2pPr marL="742950" indent="-285750" eaLnBrk="0" hangingPunct="0">
              <a:defRPr sz="2200">
                <a:solidFill>
                  <a:srgbClr val="245494"/>
                </a:solidFill>
                <a:latin typeface="Calibri" pitchFamily="34" charset="0"/>
                <a:cs typeface="Arial" charset="0"/>
              </a:defRPr>
            </a:lvl2pPr>
            <a:lvl3pPr marL="1143000" indent="-228600" eaLnBrk="0" hangingPunct="0">
              <a:defRPr sz="2200">
                <a:solidFill>
                  <a:srgbClr val="245494"/>
                </a:solidFill>
                <a:latin typeface="Calibri" pitchFamily="34" charset="0"/>
                <a:cs typeface="Arial" charset="0"/>
              </a:defRPr>
            </a:lvl3pPr>
            <a:lvl4pPr marL="1600200" indent="-228600" eaLnBrk="0" hangingPunct="0">
              <a:defRPr sz="2200">
                <a:solidFill>
                  <a:srgbClr val="245494"/>
                </a:solidFill>
                <a:latin typeface="Calibri" pitchFamily="34" charset="0"/>
                <a:cs typeface="Arial" charset="0"/>
              </a:defRPr>
            </a:lvl4pPr>
            <a:lvl5pPr marL="2057400" indent="-228600" eaLnBrk="0" hangingPunct="0">
              <a:defRPr sz="2200">
                <a:solidFill>
                  <a:srgbClr val="245494"/>
                </a:solidFill>
                <a:latin typeface="Calibri" pitchFamily="34" charset="0"/>
                <a:cs typeface="Arial" charset="0"/>
              </a:defRPr>
            </a:lvl5pPr>
            <a:lvl6pPr marL="2514600" indent="-228600" algn="ctr" eaLnBrk="0" fontAlgn="base" hangingPunct="0">
              <a:spcBef>
                <a:spcPct val="0"/>
              </a:spcBef>
              <a:spcAft>
                <a:spcPts val="1000"/>
              </a:spcAft>
              <a:defRPr sz="2200">
                <a:solidFill>
                  <a:srgbClr val="245494"/>
                </a:solidFill>
                <a:latin typeface="Calibri" pitchFamily="34" charset="0"/>
                <a:cs typeface="Arial" charset="0"/>
              </a:defRPr>
            </a:lvl6pPr>
            <a:lvl7pPr marL="2971800" indent="-228600" algn="ctr" eaLnBrk="0" fontAlgn="base" hangingPunct="0">
              <a:spcBef>
                <a:spcPct val="0"/>
              </a:spcBef>
              <a:spcAft>
                <a:spcPts val="1000"/>
              </a:spcAft>
              <a:defRPr sz="2200">
                <a:solidFill>
                  <a:srgbClr val="245494"/>
                </a:solidFill>
                <a:latin typeface="Calibri" pitchFamily="34" charset="0"/>
                <a:cs typeface="Arial" charset="0"/>
              </a:defRPr>
            </a:lvl7pPr>
            <a:lvl8pPr marL="3429000" indent="-228600" algn="ctr" eaLnBrk="0" fontAlgn="base" hangingPunct="0">
              <a:spcBef>
                <a:spcPct val="0"/>
              </a:spcBef>
              <a:spcAft>
                <a:spcPts val="1000"/>
              </a:spcAft>
              <a:defRPr sz="2200">
                <a:solidFill>
                  <a:srgbClr val="245494"/>
                </a:solidFill>
                <a:latin typeface="Calibri" pitchFamily="34" charset="0"/>
                <a:cs typeface="Arial" charset="0"/>
              </a:defRPr>
            </a:lvl8pPr>
            <a:lvl9pPr marL="3886200" indent="-228600" algn="ctr" eaLnBrk="0" fontAlgn="base" hangingPunct="0">
              <a:spcBef>
                <a:spcPct val="0"/>
              </a:spcBef>
              <a:spcAft>
                <a:spcPts val="1000"/>
              </a:spcAft>
              <a:defRPr sz="2200">
                <a:solidFill>
                  <a:srgbClr val="245494"/>
                </a:solidFill>
                <a:latin typeface="Calibri" pitchFamily="34" charset="0"/>
                <a:cs typeface="Arial" charset="0"/>
              </a:defRPr>
            </a:lvl9pPr>
          </a:lstStyle>
          <a:p>
            <a:pPr eaLnBrk="1" hangingPunct="1"/>
            <a:fld id="{7349BA73-1D21-4812-8B25-9D843D1C1201}" type="slidenum">
              <a:rPr lang="en-AU" altLang="en-US">
                <a:latin typeface="Roboto Light" panose="02000000000000000000" pitchFamily="2" charset="0"/>
                <a:ea typeface="Roboto Light" panose="02000000000000000000" pitchFamily="2" charset="0"/>
              </a:rPr>
              <a:pPr eaLnBrk="1" hangingPunct="1"/>
              <a:t>1</a:t>
            </a:fld>
            <a:endParaRPr lang="en-AU" altLang="en-US" dirty="0">
              <a:latin typeface="Roboto Light" panose="02000000000000000000" pitchFamily="2" charset="0"/>
              <a:ea typeface="Roboto Light" panose="02000000000000000000" pitchFamily="2" charset="0"/>
            </a:endParaRPr>
          </a:p>
        </p:txBody>
      </p:sp>
      <p:sp>
        <p:nvSpPr>
          <p:cNvPr id="3075" name="Rectangle 24"/>
          <p:cNvSpPr>
            <a:spLocks noChangeArrowheads="1"/>
          </p:cNvSpPr>
          <p:nvPr/>
        </p:nvSpPr>
        <p:spPr bwMode="auto">
          <a:xfrm>
            <a:off x="0" y="5781675"/>
            <a:ext cx="9144000" cy="1123950"/>
          </a:xfrm>
          <a:prstGeom prst="rect">
            <a:avLst/>
          </a:prstGeom>
          <a:solidFill>
            <a:srgbClr val="0068A3"/>
          </a:solidFill>
          <a:ln>
            <a:noFill/>
          </a:ln>
          <a:extLst/>
        </p:spPr>
        <p:txBody>
          <a:bodyPr wrap="none" anchor="ctr"/>
          <a:lstStyle>
            <a:lvl1pPr eaLnBrk="0" hangingPunct="0">
              <a:defRPr sz="2200">
                <a:solidFill>
                  <a:srgbClr val="245494"/>
                </a:solidFill>
                <a:latin typeface="Calibri" pitchFamily="34" charset="0"/>
                <a:cs typeface="Arial" charset="0"/>
              </a:defRPr>
            </a:lvl1pPr>
            <a:lvl2pPr marL="742950" indent="-285750" eaLnBrk="0" hangingPunct="0">
              <a:defRPr sz="2200">
                <a:solidFill>
                  <a:srgbClr val="245494"/>
                </a:solidFill>
                <a:latin typeface="Calibri" pitchFamily="34" charset="0"/>
                <a:cs typeface="Arial" charset="0"/>
              </a:defRPr>
            </a:lvl2pPr>
            <a:lvl3pPr marL="1143000" indent="-228600" eaLnBrk="0" hangingPunct="0">
              <a:defRPr sz="2200">
                <a:solidFill>
                  <a:srgbClr val="245494"/>
                </a:solidFill>
                <a:latin typeface="Calibri" pitchFamily="34" charset="0"/>
                <a:cs typeface="Arial" charset="0"/>
              </a:defRPr>
            </a:lvl3pPr>
            <a:lvl4pPr marL="1600200" indent="-228600" eaLnBrk="0" hangingPunct="0">
              <a:defRPr sz="2200">
                <a:solidFill>
                  <a:srgbClr val="245494"/>
                </a:solidFill>
                <a:latin typeface="Calibri" pitchFamily="34" charset="0"/>
                <a:cs typeface="Arial" charset="0"/>
              </a:defRPr>
            </a:lvl4pPr>
            <a:lvl5pPr marL="2057400" indent="-228600" eaLnBrk="0" hangingPunct="0">
              <a:defRPr sz="2200">
                <a:solidFill>
                  <a:srgbClr val="245494"/>
                </a:solidFill>
                <a:latin typeface="Calibri" pitchFamily="34" charset="0"/>
                <a:cs typeface="Arial" charset="0"/>
              </a:defRPr>
            </a:lvl5pPr>
            <a:lvl6pPr marL="2514600" indent="-228600" algn="ctr" eaLnBrk="0" fontAlgn="base" hangingPunct="0">
              <a:spcBef>
                <a:spcPct val="0"/>
              </a:spcBef>
              <a:spcAft>
                <a:spcPts val="1000"/>
              </a:spcAft>
              <a:defRPr sz="2200">
                <a:solidFill>
                  <a:srgbClr val="245494"/>
                </a:solidFill>
                <a:latin typeface="Calibri" pitchFamily="34" charset="0"/>
                <a:cs typeface="Arial" charset="0"/>
              </a:defRPr>
            </a:lvl6pPr>
            <a:lvl7pPr marL="2971800" indent="-228600" algn="ctr" eaLnBrk="0" fontAlgn="base" hangingPunct="0">
              <a:spcBef>
                <a:spcPct val="0"/>
              </a:spcBef>
              <a:spcAft>
                <a:spcPts val="1000"/>
              </a:spcAft>
              <a:defRPr sz="2200">
                <a:solidFill>
                  <a:srgbClr val="245494"/>
                </a:solidFill>
                <a:latin typeface="Calibri" pitchFamily="34" charset="0"/>
                <a:cs typeface="Arial" charset="0"/>
              </a:defRPr>
            </a:lvl7pPr>
            <a:lvl8pPr marL="3429000" indent="-228600" algn="ctr" eaLnBrk="0" fontAlgn="base" hangingPunct="0">
              <a:spcBef>
                <a:spcPct val="0"/>
              </a:spcBef>
              <a:spcAft>
                <a:spcPts val="1000"/>
              </a:spcAft>
              <a:defRPr sz="2200">
                <a:solidFill>
                  <a:srgbClr val="245494"/>
                </a:solidFill>
                <a:latin typeface="Calibri" pitchFamily="34" charset="0"/>
                <a:cs typeface="Arial" charset="0"/>
              </a:defRPr>
            </a:lvl8pPr>
            <a:lvl9pPr marL="3886200" indent="-228600" algn="ctr" eaLnBrk="0" fontAlgn="base" hangingPunct="0">
              <a:spcBef>
                <a:spcPct val="0"/>
              </a:spcBef>
              <a:spcAft>
                <a:spcPts val="1000"/>
              </a:spcAft>
              <a:defRPr sz="2200">
                <a:solidFill>
                  <a:srgbClr val="245494"/>
                </a:solidFill>
                <a:latin typeface="Calibri" pitchFamily="34" charset="0"/>
                <a:cs typeface="Arial" charset="0"/>
              </a:defRPr>
            </a:lvl9pPr>
          </a:lstStyle>
          <a:p>
            <a:pPr eaLnBrk="1" hangingPunct="1"/>
            <a:endParaRPr lang="en-US" altLang="en-US" dirty="0">
              <a:latin typeface="Roboto Light" panose="02000000000000000000" pitchFamily="2" charset="0"/>
              <a:ea typeface="Roboto Light" panose="02000000000000000000" pitchFamily="2" charset="0"/>
            </a:endParaRPr>
          </a:p>
        </p:txBody>
      </p:sp>
      <p:sp>
        <p:nvSpPr>
          <p:cNvPr id="3076" name="Text Box 28"/>
          <p:cNvSpPr txBox="1">
            <a:spLocks noChangeArrowheads="1"/>
          </p:cNvSpPr>
          <p:nvPr/>
        </p:nvSpPr>
        <p:spPr bwMode="auto">
          <a:xfrm>
            <a:off x="614214" y="2852936"/>
            <a:ext cx="8032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rgbClr val="245494"/>
                </a:solidFill>
                <a:latin typeface="Calibri" pitchFamily="34" charset="0"/>
                <a:cs typeface="Arial" charset="0"/>
              </a:defRPr>
            </a:lvl1pPr>
            <a:lvl2pPr marL="742950" indent="-285750" eaLnBrk="0" hangingPunct="0">
              <a:defRPr sz="2200">
                <a:solidFill>
                  <a:srgbClr val="245494"/>
                </a:solidFill>
                <a:latin typeface="Calibri" pitchFamily="34" charset="0"/>
                <a:cs typeface="Arial" charset="0"/>
              </a:defRPr>
            </a:lvl2pPr>
            <a:lvl3pPr marL="1143000" indent="-228600" eaLnBrk="0" hangingPunct="0">
              <a:defRPr sz="2200">
                <a:solidFill>
                  <a:srgbClr val="245494"/>
                </a:solidFill>
                <a:latin typeface="Calibri" pitchFamily="34" charset="0"/>
                <a:cs typeface="Arial" charset="0"/>
              </a:defRPr>
            </a:lvl3pPr>
            <a:lvl4pPr marL="1600200" indent="-228600" eaLnBrk="0" hangingPunct="0">
              <a:defRPr sz="2200">
                <a:solidFill>
                  <a:srgbClr val="245494"/>
                </a:solidFill>
                <a:latin typeface="Calibri" pitchFamily="34" charset="0"/>
                <a:cs typeface="Arial" charset="0"/>
              </a:defRPr>
            </a:lvl4pPr>
            <a:lvl5pPr marL="2057400" indent="-228600" eaLnBrk="0" hangingPunct="0">
              <a:defRPr sz="2200">
                <a:solidFill>
                  <a:srgbClr val="245494"/>
                </a:solidFill>
                <a:latin typeface="Calibri" pitchFamily="34" charset="0"/>
                <a:cs typeface="Arial" charset="0"/>
              </a:defRPr>
            </a:lvl5pPr>
            <a:lvl6pPr marL="2514600" indent="-228600" algn="ctr" eaLnBrk="0" fontAlgn="base" hangingPunct="0">
              <a:spcBef>
                <a:spcPct val="0"/>
              </a:spcBef>
              <a:spcAft>
                <a:spcPts val="1000"/>
              </a:spcAft>
              <a:defRPr sz="2200">
                <a:solidFill>
                  <a:srgbClr val="245494"/>
                </a:solidFill>
                <a:latin typeface="Calibri" pitchFamily="34" charset="0"/>
                <a:cs typeface="Arial" charset="0"/>
              </a:defRPr>
            </a:lvl6pPr>
            <a:lvl7pPr marL="2971800" indent="-228600" algn="ctr" eaLnBrk="0" fontAlgn="base" hangingPunct="0">
              <a:spcBef>
                <a:spcPct val="0"/>
              </a:spcBef>
              <a:spcAft>
                <a:spcPts val="1000"/>
              </a:spcAft>
              <a:defRPr sz="2200">
                <a:solidFill>
                  <a:srgbClr val="245494"/>
                </a:solidFill>
                <a:latin typeface="Calibri" pitchFamily="34" charset="0"/>
                <a:cs typeface="Arial" charset="0"/>
              </a:defRPr>
            </a:lvl7pPr>
            <a:lvl8pPr marL="3429000" indent="-228600" algn="ctr" eaLnBrk="0" fontAlgn="base" hangingPunct="0">
              <a:spcBef>
                <a:spcPct val="0"/>
              </a:spcBef>
              <a:spcAft>
                <a:spcPts val="1000"/>
              </a:spcAft>
              <a:defRPr sz="2200">
                <a:solidFill>
                  <a:srgbClr val="245494"/>
                </a:solidFill>
                <a:latin typeface="Calibri" pitchFamily="34" charset="0"/>
                <a:cs typeface="Arial" charset="0"/>
              </a:defRPr>
            </a:lvl8pPr>
            <a:lvl9pPr marL="3886200" indent="-228600" algn="ctr" eaLnBrk="0" fontAlgn="base" hangingPunct="0">
              <a:spcBef>
                <a:spcPct val="0"/>
              </a:spcBef>
              <a:spcAft>
                <a:spcPts val="1000"/>
              </a:spcAft>
              <a:defRPr sz="2200">
                <a:solidFill>
                  <a:srgbClr val="245494"/>
                </a:solidFill>
                <a:latin typeface="Calibri" pitchFamily="34" charset="0"/>
                <a:cs typeface="Arial" charset="0"/>
              </a:defRPr>
            </a:lvl9pPr>
          </a:lstStyle>
          <a:p>
            <a:pPr algn="r" eaLnBrk="1" hangingPunct="1">
              <a:spcAft>
                <a:spcPct val="0"/>
              </a:spcAft>
            </a:pPr>
            <a:r>
              <a:rPr lang="en-AU" altLang="en-US" sz="4000" dirty="0" smtClean="0">
                <a:solidFill>
                  <a:schemeClr val="tx1"/>
                </a:solidFill>
                <a:latin typeface="Roboto Light" panose="02000000000000000000" pitchFamily="2" charset="0"/>
                <a:ea typeface="Roboto Light" panose="02000000000000000000" pitchFamily="2" charset="0"/>
              </a:rPr>
              <a:t>Volunteer Induction</a:t>
            </a:r>
            <a:endParaRPr lang="en-AU" altLang="en-US" sz="1800" i="1" dirty="0">
              <a:solidFill>
                <a:schemeClr val="tx1"/>
              </a:solidFill>
              <a:latin typeface="Roboto Light" panose="02000000000000000000" pitchFamily="2" charset="0"/>
              <a:ea typeface="Roboto Light" panose="02000000000000000000" pitchFamily="2" charset="0"/>
            </a:endParaRPr>
          </a:p>
          <a:p>
            <a:pPr algn="r" eaLnBrk="1" hangingPunct="1">
              <a:spcAft>
                <a:spcPct val="0"/>
              </a:spcAft>
            </a:pPr>
            <a:r>
              <a:rPr lang="en-AU" altLang="en-US" sz="2400" i="1" dirty="0" smtClean="0">
                <a:latin typeface="Roboto Light" panose="02000000000000000000" pitchFamily="2" charset="0"/>
                <a:ea typeface="Roboto Light" panose="02000000000000000000" pitchFamily="2" charset="0"/>
              </a:rPr>
              <a:t> </a:t>
            </a:r>
            <a:endParaRPr lang="en-AU" altLang="en-US" sz="2400" i="1" dirty="0">
              <a:latin typeface="Roboto Light" panose="02000000000000000000" pitchFamily="2" charset="0"/>
              <a:ea typeface="Roboto Light" panose="02000000000000000000" pitchFamily="2" charset="0"/>
            </a:endParaRPr>
          </a:p>
        </p:txBody>
      </p:sp>
      <p:pic>
        <p:nvPicPr>
          <p:cNvPr id="3078" name="Picture 6"/>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11113"/>
            <a:ext cx="9144000" cy="2482851"/>
          </a:xfrm>
          <a:prstGeom prst="rect">
            <a:avLst/>
          </a:prstGeom>
          <a:noFill/>
          <a:ln>
            <a:noFill/>
          </a:ln>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214" y="2981461"/>
            <a:ext cx="3053987" cy="2290490"/>
          </a:xfrm>
          <a:prstGeom prst="rect">
            <a:avLst/>
          </a:prstGeom>
        </p:spPr>
      </p:pic>
      <p:sp>
        <p:nvSpPr>
          <p:cNvPr id="3" name="TextBox 2"/>
          <p:cNvSpPr txBox="1"/>
          <p:nvPr/>
        </p:nvSpPr>
        <p:spPr>
          <a:xfrm>
            <a:off x="4211960" y="3645024"/>
            <a:ext cx="4507012" cy="1697901"/>
          </a:xfrm>
          <a:prstGeom prst="rect">
            <a:avLst/>
          </a:prstGeom>
          <a:noFill/>
        </p:spPr>
        <p:txBody>
          <a:bodyPr wrap="square" rtlCol="0">
            <a:spAutoFit/>
          </a:bodyPr>
          <a:lstStyle/>
          <a:p>
            <a:pPr algn="l"/>
            <a:r>
              <a:rPr lang="en-AU" sz="1600" dirty="0">
                <a:solidFill>
                  <a:schemeClr val="tx1"/>
                </a:solidFill>
                <a:latin typeface="Roboto Light" panose="02000000000000000000" pitchFamily="2" charset="0"/>
                <a:ea typeface="Roboto Light" panose="02000000000000000000" pitchFamily="2" charset="0"/>
              </a:rPr>
              <a:t>Welcome and thank you for joining with Council to deliver services to the community as a volunteer.</a:t>
            </a:r>
          </a:p>
          <a:p>
            <a:pPr algn="l"/>
            <a:r>
              <a:rPr lang="en-AU" sz="1600" dirty="0">
                <a:solidFill>
                  <a:schemeClr val="tx1"/>
                </a:solidFill>
                <a:latin typeface="Roboto Light" panose="02000000000000000000" pitchFamily="2" charset="0"/>
                <a:ea typeface="Roboto Light" panose="02000000000000000000" pitchFamily="2" charset="0"/>
              </a:rPr>
              <a:t>This induction will introduce you to information and safety checks that will enhance your</a:t>
            </a:r>
            <a:br>
              <a:rPr lang="en-AU" sz="1600" dirty="0">
                <a:solidFill>
                  <a:schemeClr val="tx1"/>
                </a:solidFill>
                <a:latin typeface="Roboto Light" panose="02000000000000000000" pitchFamily="2" charset="0"/>
                <a:ea typeface="Roboto Light" panose="02000000000000000000" pitchFamily="2" charset="0"/>
              </a:rPr>
            </a:br>
            <a:r>
              <a:rPr lang="en-AU" sz="1600" dirty="0">
                <a:solidFill>
                  <a:schemeClr val="tx1"/>
                </a:solidFill>
                <a:latin typeface="Roboto Light" panose="02000000000000000000" pitchFamily="2" charset="0"/>
                <a:ea typeface="Roboto Light" panose="02000000000000000000" pitchFamily="2" charset="0"/>
              </a:rPr>
              <a:t>experience.</a:t>
            </a:r>
          </a:p>
        </p:txBody>
      </p:sp>
    </p:spTree>
    <p:extLst>
      <p:ext uri="{BB962C8B-B14F-4D97-AF65-F5344CB8AC3E}">
        <p14:creationId xmlns:p14="http://schemas.microsoft.com/office/powerpoint/2010/main" val="71852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ctrTitle"/>
          </p:nvPr>
        </p:nvSpPr>
        <p:spPr>
          <a:xfrm>
            <a:off x="472008" y="838466"/>
            <a:ext cx="7772400" cy="648072"/>
          </a:xfrm>
        </p:spPr>
        <p:txBody>
          <a:bodyPr/>
          <a:lstStyle/>
          <a:p>
            <a:r>
              <a:rPr lang="en-AU" dirty="0" smtClean="0"/>
              <a:t>Occupational Health and Safety</a:t>
            </a:r>
            <a:endParaRPr lang="en-AU" dirty="0"/>
          </a:p>
        </p:txBody>
      </p:sp>
      <p:sp>
        <p:nvSpPr>
          <p:cNvPr id="2" name="Rectangle 1"/>
          <p:cNvSpPr/>
          <p:nvPr/>
        </p:nvSpPr>
        <p:spPr>
          <a:xfrm>
            <a:off x="395536" y="1844824"/>
            <a:ext cx="4572000" cy="4437112"/>
          </a:xfrm>
          <a:prstGeom prst="rect">
            <a:avLst/>
          </a:prstGeom>
        </p:spPr>
        <p:txBody>
          <a:bodyPr>
            <a:spAutoFit/>
          </a:bodyPr>
          <a:lstStyle/>
          <a:p>
            <a:pPr marL="0" indent="0" algn="l">
              <a:buNone/>
            </a:pPr>
            <a:r>
              <a:rPr lang="en-AU" sz="1600" dirty="0" smtClean="0">
                <a:solidFill>
                  <a:schemeClr val="tx1"/>
                </a:solidFill>
                <a:latin typeface="Roboto Light" panose="02000000000000000000" pitchFamily="2" charset="0"/>
                <a:ea typeface="Roboto Light" panose="02000000000000000000" pitchFamily="2" charset="0"/>
              </a:rPr>
              <a:t>Council is </a:t>
            </a:r>
            <a:r>
              <a:rPr lang="en-AU" sz="1600" dirty="0">
                <a:solidFill>
                  <a:schemeClr val="tx1"/>
                </a:solidFill>
                <a:latin typeface="Roboto Light" panose="02000000000000000000" pitchFamily="2" charset="0"/>
                <a:ea typeface="Roboto Light" panose="02000000000000000000" pitchFamily="2" charset="0"/>
              </a:rPr>
              <a:t>committed to providing a safe and healthy workplace for all and we ask that you accept your responsibility to work safely, commonly known as your Duty of Care.  </a:t>
            </a:r>
          </a:p>
          <a:p>
            <a:pPr algn="l"/>
            <a:r>
              <a:rPr lang="en-AU" sz="1600" dirty="0">
                <a:solidFill>
                  <a:schemeClr val="tx1"/>
                </a:solidFill>
                <a:latin typeface="Roboto Light" panose="02000000000000000000" pitchFamily="2" charset="0"/>
                <a:ea typeface="Roboto Light" panose="02000000000000000000" pitchFamily="2" charset="0"/>
              </a:rPr>
              <a:t>A Duty of Care means that you must:</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buFont typeface="Arial" panose="020B0604020202020204" pitchFamily="34" charset="0"/>
              <a:buChar char="•"/>
            </a:pPr>
            <a:r>
              <a:rPr lang="en-AU" sz="1600" dirty="0">
                <a:solidFill>
                  <a:schemeClr val="tx1"/>
                </a:solidFill>
                <a:latin typeface="Roboto Light" panose="02000000000000000000" pitchFamily="2" charset="0"/>
                <a:ea typeface="Roboto Light" panose="02000000000000000000" pitchFamily="2" charset="0"/>
              </a:rPr>
              <a:t>Comply with any reasonable instructions</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buFont typeface="Arial" panose="020B0604020202020204" pitchFamily="34" charset="0"/>
              <a:buChar char="•"/>
            </a:pPr>
            <a:r>
              <a:rPr lang="en-AU" sz="1600" dirty="0">
                <a:solidFill>
                  <a:schemeClr val="tx1"/>
                </a:solidFill>
                <a:latin typeface="Roboto Light" panose="02000000000000000000" pitchFamily="2" charset="0"/>
                <a:ea typeface="Roboto Light" panose="02000000000000000000" pitchFamily="2" charset="0"/>
              </a:rPr>
              <a:t>Follow correct procedures when you are undertaking your job</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buFont typeface="Arial" panose="020B0604020202020204" pitchFamily="34" charset="0"/>
              <a:buChar char="•"/>
            </a:pPr>
            <a:r>
              <a:rPr lang="en-AU" sz="1600" dirty="0">
                <a:solidFill>
                  <a:schemeClr val="tx1"/>
                </a:solidFill>
                <a:latin typeface="Roboto Light" panose="02000000000000000000" pitchFamily="2" charset="0"/>
                <a:ea typeface="Roboto Light" panose="02000000000000000000" pitchFamily="2" charset="0"/>
              </a:rPr>
              <a:t>Not put your fellow workers or the public at risk</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buFont typeface="Arial" panose="020B0604020202020204" pitchFamily="34" charset="0"/>
              <a:buChar char="•"/>
            </a:pPr>
            <a:r>
              <a:rPr lang="en-AU" sz="1600" dirty="0">
                <a:solidFill>
                  <a:schemeClr val="tx1"/>
                </a:solidFill>
                <a:latin typeface="Roboto Light" panose="02000000000000000000" pitchFamily="2" charset="0"/>
                <a:ea typeface="Roboto Light" panose="02000000000000000000" pitchFamily="2" charset="0"/>
              </a:rPr>
              <a:t>Work safely </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buFont typeface="Arial" panose="020B0604020202020204" pitchFamily="34" charset="0"/>
              <a:buChar char="•"/>
            </a:pPr>
            <a:r>
              <a:rPr lang="en-AU" sz="1600" dirty="0">
                <a:solidFill>
                  <a:schemeClr val="tx1"/>
                </a:solidFill>
                <a:latin typeface="Roboto Light" panose="02000000000000000000" pitchFamily="2" charset="0"/>
                <a:ea typeface="Roboto Light" panose="02000000000000000000" pitchFamily="2" charset="0"/>
              </a:rPr>
              <a:t>Wear Personal Protective Equipment (PPE) where and when it is required</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buFont typeface="Arial" panose="020B0604020202020204" pitchFamily="34" charset="0"/>
              <a:buChar char="•"/>
            </a:pPr>
            <a:r>
              <a:rPr lang="en-AU" sz="1600" dirty="0">
                <a:solidFill>
                  <a:schemeClr val="tx1"/>
                </a:solidFill>
                <a:latin typeface="Roboto Light" panose="02000000000000000000" pitchFamily="2" charset="0"/>
                <a:ea typeface="Roboto Light" panose="02000000000000000000" pitchFamily="2" charset="0"/>
              </a:rPr>
              <a:t>Report anything that you may feel is unsafe.</a:t>
            </a:r>
            <a:endParaRPr lang="en-US" sz="1600" dirty="0">
              <a:solidFill>
                <a:schemeClr val="tx1"/>
              </a:solidFill>
              <a:latin typeface="Roboto Light" panose="02000000000000000000" pitchFamily="2" charset="0"/>
              <a:ea typeface="Roboto Light" panose="02000000000000000000" pitchFamily="2" charset="0"/>
            </a:endParaRPr>
          </a:p>
        </p:txBody>
      </p:sp>
      <p:pic>
        <p:nvPicPr>
          <p:cNvPr id="3" name="Picture 2"/>
          <p:cNvPicPr>
            <a:picLocks noChangeAspect="1"/>
          </p:cNvPicPr>
          <p:nvPr/>
        </p:nvPicPr>
        <p:blipFill>
          <a:blip r:embed="rId3"/>
          <a:stretch>
            <a:fillRect/>
          </a:stretch>
        </p:blipFill>
        <p:spPr>
          <a:xfrm>
            <a:off x="6280861" y="1728108"/>
            <a:ext cx="2863139" cy="43825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8457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ctrTitle"/>
          </p:nvPr>
        </p:nvSpPr>
        <p:spPr>
          <a:xfrm>
            <a:off x="472008" y="838466"/>
            <a:ext cx="7772400" cy="648072"/>
          </a:xfrm>
        </p:spPr>
        <p:txBody>
          <a:bodyPr/>
          <a:lstStyle/>
          <a:p>
            <a:r>
              <a:rPr lang="en-AU" dirty="0" smtClean="0"/>
              <a:t>Smoking, Drugs and Alcohol</a:t>
            </a:r>
            <a:endParaRPr lang="en-AU" dirty="0"/>
          </a:p>
        </p:txBody>
      </p:sp>
      <p:sp>
        <p:nvSpPr>
          <p:cNvPr id="4" name="Rectangle 3"/>
          <p:cNvSpPr/>
          <p:nvPr/>
        </p:nvSpPr>
        <p:spPr>
          <a:xfrm>
            <a:off x="251520" y="1988840"/>
            <a:ext cx="5688632" cy="4298613"/>
          </a:xfrm>
          <a:prstGeom prst="rect">
            <a:avLst/>
          </a:prstGeom>
        </p:spPr>
        <p:txBody>
          <a:bodyPr wrap="square">
            <a:spAutoFit/>
          </a:bodyPr>
          <a:lstStyle/>
          <a:p>
            <a:pPr algn="l"/>
            <a:r>
              <a:rPr lang="en-US" sz="1600" dirty="0" smtClean="0">
                <a:solidFill>
                  <a:schemeClr val="tx1"/>
                </a:solidFill>
                <a:latin typeface="Roboto Light" panose="02000000000000000000" pitchFamily="2" charset="0"/>
                <a:ea typeface="Roboto Light" panose="02000000000000000000" pitchFamily="2" charset="0"/>
              </a:rPr>
              <a:t>The South Gippsland Shire Council is committed to providing and maintaining a safe and healthy working environment which is free from drugs and alcohol.</a:t>
            </a:r>
          </a:p>
          <a:p>
            <a:pPr algn="l"/>
            <a:r>
              <a:rPr lang="en-US" sz="1600" dirty="0" smtClean="0">
                <a:solidFill>
                  <a:schemeClr val="tx1"/>
                </a:solidFill>
                <a:latin typeface="Roboto Light" panose="02000000000000000000" pitchFamily="2" charset="0"/>
                <a:ea typeface="Roboto Light" panose="02000000000000000000" pitchFamily="2" charset="0"/>
              </a:rPr>
              <a:t>It </a:t>
            </a:r>
            <a:r>
              <a:rPr lang="en-US" sz="1600" dirty="0">
                <a:solidFill>
                  <a:schemeClr val="tx1"/>
                </a:solidFill>
                <a:latin typeface="Roboto Light" panose="02000000000000000000" pitchFamily="2" charset="0"/>
                <a:ea typeface="Roboto Light" panose="02000000000000000000" pitchFamily="2" charset="0"/>
              </a:rPr>
              <a:t>is the expectation of Council that all staff and volunteers present themselves fit for work</a:t>
            </a:r>
            <a:r>
              <a:rPr lang="en-US" sz="1600" dirty="0" smtClean="0">
                <a:solidFill>
                  <a:schemeClr val="tx1"/>
                </a:solidFill>
                <a:latin typeface="Roboto Light" panose="02000000000000000000" pitchFamily="2" charset="0"/>
                <a:ea typeface="Roboto Light" panose="02000000000000000000" pitchFamily="2" charset="0"/>
              </a:rPr>
              <a:t>.</a:t>
            </a:r>
          </a:p>
          <a:p>
            <a:pPr algn="l"/>
            <a:r>
              <a:rPr lang="en-US" sz="1600" dirty="0" smtClean="0">
                <a:solidFill>
                  <a:schemeClr val="tx1"/>
                </a:solidFill>
                <a:latin typeface="Roboto Light" panose="02000000000000000000" pitchFamily="2" charset="0"/>
                <a:ea typeface="Roboto Light" panose="02000000000000000000" pitchFamily="2" charset="0"/>
              </a:rPr>
              <a:t>Volunteers and staff undertaking community transport or bus duties will have a zero drug and zero alcohol content, and will liaise with the treating health practitioner or pharmacist when being prescribed medications, to ensure compliance with this clause. </a:t>
            </a:r>
            <a:endParaRPr lang="en-US" sz="1600" dirty="0">
              <a:solidFill>
                <a:schemeClr val="tx1"/>
              </a:solidFill>
              <a:latin typeface="Roboto Light" panose="02000000000000000000" pitchFamily="2" charset="0"/>
              <a:ea typeface="Roboto Light" panose="02000000000000000000" pitchFamily="2" charset="0"/>
            </a:endParaRPr>
          </a:p>
          <a:p>
            <a:pPr algn="l"/>
            <a:r>
              <a:rPr lang="en-US" sz="1600" dirty="0">
                <a:solidFill>
                  <a:schemeClr val="tx1"/>
                </a:solidFill>
                <a:latin typeface="Roboto Light" panose="02000000000000000000" pitchFamily="2" charset="0"/>
                <a:ea typeface="Roboto Light" panose="02000000000000000000" pitchFamily="2" charset="0"/>
              </a:rPr>
              <a:t>Inappropriate or unlawful use of drugs and alcohol is not permitted. </a:t>
            </a:r>
          </a:p>
          <a:p>
            <a:pPr algn="l"/>
            <a:r>
              <a:rPr lang="en-US" sz="1600" dirty="0">
                <a:solidFill>
                  <a:schemeClr val="tx1"/>
                </a:solidFill>
                <a:latin typeface="Roboto Light" panose="02000000000000000000" pitchFamily="2" charset="0"/>
                <a:ea typeface="Roboto Light" panose="02000000000000000000" pitchFamily="2" charset="0"/>
              </a:rPr>
              <a:t>South Gippsland Shire supports a smoke free workplace. Smoking is not permitted in Council offices, buildings and vehicles.</a:t>
            </a:r>
          </a:p>
        </p:txBody>
      </p:sp>
      <p:pic>
        <p:nvPicPr>
          <p:cNvPr id="5" name="Picture 4"/>
          <p:cNvPicPr>
            <a:picLocks noChangeAspect="1"/>
          </p:cNvPicPr>
          <p:nvPr/>
        </p:nvPicPr>
        <p:blipFill>
          <a:blip r:embed="rId3"/>
          <a:stretch>
            <a:fillRect/>
          </a:stretch>
        </p:blipFill>
        <p:spPr>
          <a:xfrm>
            <a:off x="6488365" y="2060848"/>
            <a:ext cx="2644216" cy="2736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0894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ctrTitle"/>
          </p:nvPr>
        </p:nvSpPr>
        <p:spPr>
          <a:xfrm>
            <a:off x="472008" y="838466"/>
            <a:ext cx="7772400" cy="648072"/>
          </a:xfrm>
        </p:spPr>
        <p:txBody>
          <a:bodyPr/>
          <a:lstStyle/>
          <a:p>
            <a:r>
              <a:rPr lang="en-AU" dirty="0" smtClean="0"/>
              <a:t>Insurance and Risk Management</a:t>
            </a:r>
            <a:endParaRPr lang="en-AU" dirty="0"/>
          </a:p>
        </p:txBody>
      </p:sp>
      <p:sp>
        <p:nvSpPr>
          <p:cNvPr id="4" name="Rectangle 3"/>
          <p:cNvSpPr/>
          <p:nvPr/>
        </p:nvSpPr>
        <p:spPr>
          <a:xfrm>
            <a:off x="251520" y="1988840"/>
            <a:ext cx="4572000" cy="4355038"/>
          </a:xfrm>
          <a:prstGeom prst="rect">
            <a:avLst/>
          </a:prstGeom>
        </p:spPr>
        <p:txBody>
          <a:bodyPr>
            <a:spAutoFit/>
          </a:bodyPr>
          <a:lstStyle/>
          <a:p>
            <a:pPr marL="0" indent="0" algn="l">
              <a:spcBef>
                <a:spcPts val="0"/>
              </a:spcBef>
              <a:buNone/>
            </a:pPr>
            <a:r>
              <a:rPr lang="en-AU" sz="1800" dirty="0">
                <a:solidFill>
                  <a:schemeClr val="tx1"/>
                </a:solidFill>
                <a:latin typeface="Roboto Light" panose="02000000000000000000" pitchFamily="2" charset="0"/>
                <a:ea typeface="Roboto Light" panose="02000000000000000000" pitchFamily="2" charset="0"/>
              </a:rPr>
              <a:t>South Gippsland Shire Council’s insurance policy covers you while you are acting within scope of your duties for and on behalf of Council</a:t>
            </a:r>
            <a:r>
              <a:rPr lang="en-AU" sz="1800" dirty="0" smtClean="0">
                <a:solidFill>
                  <a:schemeClr val="tx1"/>
                </a:solidFill>
                <a:latin typeface="Roboto Light" panose="02000000000000000000" pitchFamily="2" charset="0"/>
                <a:ea typeface="Roboto Light" panose="02000000000000000000" pitchFamily="2" charset="0"/>
              </a:rPr>
              <a:t>.</a:t>
            </a:r>
            <a:endParaRPr lang="en-AU" sz="1800" dirty="0">
              <a:solidFill>
                <a:schemeClr val="tx1"/>
              </a:solidFill>
              <a:latin typeface="Roboto Light" panose="02000000000000000000" pitchFamily="2" charset="0"/>
              <a:ea typeface="Roboto Light" panose="02000000000000000000" pitchFamily="2" charset="0"/>
            </a:endParaRPr>
          </a:p>
          <a:p>
            <a:pPr marL="0" indent="0" algn="l">
              <a:spcBef>
                <a:spcPts val="0"/>
              </a:spcBef>
              <a:buNone/>
            </a:pPr>
            <a:r>
              <a:rPr lang="en-AU" sz="1800" dirty="0">
                <a:solidFill>
                  <a:schemeClr val="tx1"/>
                </a:solidFill>
                <a:latin typeface="Roboto Light" panose="02000000000000000000" pitchFamily="2" charset="0"/>
                <a:ea typeface="Roboto Light" panose="02000000000000000000" pitchFamily="2" charset="0"/>
              </a:rPr>
              <a:t>Your personal items </a:t>
            </a:r>
            <a:r>
              <a:rPr lang="en-AU" sz="1800" b="1" u="sng" dirty="0">
                <a:solidFill>
                  <a:schemeClr val="tx1"/>
                </a:solidFill>
                <a:latin typeface="Roboto Light" panose="02000000000000000000" pitchFamily="2" charset="0"/>
                <a:ea typeface="Roboto Light" panose="02000000000000000000" pitchFamily="2" charset="0"/>
              </a:rPr>
              <a:t>are not</a:t>
            </a:r>
            <a:r>
              <a:rPr lang="en-AU" sz="1800" u="sng" dirty="0">
                <a:solidFill>
                  <a:schemeClr val="tx1"/>
                </a:solidFill>
                <a:latin typeface="Roboto Light" panose="02000000000000000000" pitchFamily="2" charset="0"/>
                <a:ea typeface="Roboto Light" panose="02000000000000000000" pitchFamily="2" charset="0"/>
              </a:rPr>
              <a:t> </a:t>
            </a:r>
            <a:r>
              <a:rPr lang="en-AU" sz="1800" dirty="0">
                <a:solidFill>
                  <a:schemeClr val="tx1"/>
                </a:solidFill>
                <a:latin typeface="Roboto Light" panose="02000000000000000000" pitchFamily="2" charset="0"/>
                <a:ea typeface="Roboto Light" panose="02000000000000000000" pitchFamily="2" charset="0"/>
              </a:rPr>
              <a:t>covered by Council’s insurance</a:t>
            </a:r>
            <a:r>
              <a:rPr lang="en-AU" sz="1800" dirty="0" smtClean="0">
                <a:solidFill>
                  <a:schemeClr val="tx1"/>
                </a:solidFill>
                <a:latin typeface="Roboto Light" panose="02000000000000000000" pitchFamily="2" charset="0"/>
                <a:ea typeface="Roboto Light" panose="02000000000000000000" pitchFamily="2" charset="0"/>
              </a:rPr>
              <a:t>.</a:t>
            </a:r>
            <a:endParaRPr lang="en-AU" sz="1800" dirty="0">
              <a:solidFill>
                <a:schemeClr val="tx1"/>
              </a:solidFill>
              <a:latin typeface="Roboto Light" panose="02000000000000000000" pitchFamily="2" charset="0"/>
              <a:ea typeface="Roboto Light" panose="02000000000000000000" pitchFamily="2" charset="0"/>
            </a:endParaRPr>
          </a:p>
          <a:p>
            <a:pPr marL="285750" indent="-285750" algn="l">
              <a:spcBef>
                <a:spcPts val="0"/>
              </a:spcBef>
              <a:buFont typeface="Arial" panose="020B0604020202020204" pitchFamily="34" charset="0"/>
              <a:buChar char="•"/>
            </a:pPr>
            <a:r>
              <a:rPr lang="en-AU" sz="1800" dirty="0">
                <a:solidFill>
                  <a:schemeClr val="tx1"/>
                </a:solidFill>
                <a:latin typeface="Roboto Light" panose="02000000000000000000" pitchFamily="2" charset="0"/>
                <a:ea typeface="Roboto Light" panose="02000000000000000000" pitchFamily="2" charset="0"/>
              </a:rPr>
              <a:t>If you use your own vehicle to perform duties you need to have current personal car insurance and it is part of the formalities that evidence of this be provided</a:t>
            </a:r>
            <a:r>
              <a:rPr lang="en-AU" sz="1800" dirty="0" smtClean="0">
                <a:solidFill>
                  <a:schemeClr val="tx1"/>
                </a:solidFill>
                <a:latin typeface="Roboto Light" panose="02000000000000000000" pitchFamily="2" charset="0"/>
                <a:ea typeface="Roboto Light" panose="02000000000000000000" pitchFamily="2" charset="0"/>
              </a:rPr>
              <a:t>.</a:t>
            </a:r>
            <a:endParaRPr lang="en-AU" sz="1800" dirty="0">
              <a:solidFill>
                <a:schemeClr val="tx1"/>
              </a:solidFill>
              <a:latin typeface="Roboto Light" panose="02000000000000000000" pitchFamily="2" charset="0"/>
              <a:ea typeface="Roboto Light" panose="02000000000000000000" pitchFamily="2" charset="0"/>
            </a:endParaRPr>
          </a:p>
          <a:p>
            <a:pPr marL="285750" indent="-285750" algn="l">
              <a:spcBef>
                <a:spcPts val="0"/>
              </a:spcBef>
              <a:buFont typeface="Arial" panose="020B0604020202020204" pitchFamily="34" charset="0"/>
              <a:buChar char="•"/>
            </a:pPr>
            <a:r>
              <a:rPr lang="en-AU" sz="1800" dirty="0">
                <a:solidFill>
                  <a:schemeClr val="tx1"/>
                </a:solidFill>
                <a:latin typeface="Roboto Light" panose="02000000000000000000" pitchFamily="2" charset="0"/>
                <a:ea typeface="Roboto Light" panose="02000000000000000000" pitchFamily="2" charset="0"/>
              </a:rPr>
              <a:t>We are unable to cover or compensate you for any damage incurred to your own or another party’s vehicle.</a:t>
            </a:r>
          </a:p>
        </p:txBody>
      </p:sp>
      <p:pic>
        <p:nvPicPr>
          <p:cNvPr id="2" name="Picture 1"/>
          <p:cNvPicPr>
            <a:picLocks noChangeAspect="1"/>
          </p:cNvPicPr>
          <p:nvPr/>
        </p:nvPicPr>
        <p:blipFill>
          <a:blip r:embed="rId3"/>
          <a:stretch>
            <a:fillRect/>
          </a:stretch>
        </p:blipFill>
        <p:spPr>
          <a:xfrm>
            <a:off x="5819805" y="2132856"/>
            <a:ext cx="3303896" cy="244827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844082" y="4797152"/>
            <a:ext cx="3305515" cy="523220"/>
          </a:xfrm>
          <a:prstGeom prst="rect">
            <a:avLst/>
          </a:prstGeom>
        </p:spPr>
        <p:txBody>
          <a:bodyPr wrap="square">
            <a:spAutoFit/>
          </a:bodyPr>
          <a:lstStyle/>
          <a:p>
            <a:r>
              <a:rPr lang="en-US" sz="1400" dirty="0">
                <a:solidFill>
                  <a:schemeClr val="tx1"/>
                </a:solidFill>
                <a:latin typeface="Roboto Light" panose="02000000000000000000" pitchFamily="2" charset="0"/>
                <a:ea typeface="Roboto Light" panose="02000000000000000000" pitchFamily="2" charset="0"/>
              </a:rPr>
              <a:t>Refer : Insurance Matrix in your </a:t>
            </a:r>
            <a:r>
              <a:rPr lang="en-US" sz="1400" dirty="0" smtClean="0">
                <a:solidFill>
                  <a:schemeClr val="tx1"/>
                </a:solidFill>
                <a:latin typeface="Roboto Light" panose="02000000000000000000" pitchFamily="2" charset="0"/>
                <a:ea typeface="Roboto Light" panose="02000000000000000000" pitchFamily="2" charset="0"/>
              </a:rPr>
              <a:t/>
            </a:r>
            <a:br>
              <a:rPr lang="en-US" sz="1400" dirty="0" smtClean="0">
                <a:solidFill>
                  <a:schemeClr val="tx1"/>
                </a:solidFill>
                <a:latin typeface="Roboto Light" panose="02000000000000000000" pitchFamily="2" charset="0"/>
                <a:ea typeface="Roboto Light" panose="02000000000000000000" pitchFamily="2" charset="0"/>
              </a:rPr>
            </a:br>
            <a:r>
              <a:rPr lang="en-US" sz="1400" dirty="0" smtClean="0">
                <a:solidFill>
                  <a:schemeClr val="tx1"/>
                </a:solidFill>
                <a:latin typeface="Roboto Light" panose="02000000000000000000" pitchFamily="2" charset="0"/>
                <a:ea typeface="Roboto Light" panose="02000000000000000000" pitchFamily="2" charset="0"/>
              </a:rPr>
              <a:t>Induction </a:t>
            </a:r>
            <a:r>
              <a:rPr lang="en-US" sz="1400" dirty="0">
                <a:solidFill>
                  <a:schemeClr val="tx1"/>
                </a:solidFill>
                <a:latin typeface="Roboto Light" panose="02000000000000000000" pitchFamily="2" charset="0"/>
                <a:ea typeface="Roboto Light" panose="02000000000000000000" pitchFamily="2" charset="0"/>
              </a:rPr>
              <a:t>Booklet</a:t>
            </a:r>
          </a:p>
        </p:txBody>
      </p:sp>
    </p:spTree>
    <p:extLst>
      <p:ext uri="{BB962C8B-B14F-4D97-AF65-F5344CB8AC3E}">
        <p14:creationId xmlns:p14="http://schemas.microsoft.com/office/powerpoint/2010/main" val="1158102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ctrTitle"/>
          </p:nvPr>
        </p:nvSpPr>
        <p:spPr>
          <a:xfrm>
            <a:off x="472008" y="838466"/>
            <a:ext cx="7772400" cy="648072"/>
          </a:xfrm>
        </p:spPr>
        <p:txBody>
          <a:bodyPr/>
          <a:lstStyle/>
          <a:p>
            <a:r>
              <a:rPr lang="en-AU" dirty="0" smtClean="0"/>
              <a:t>Privacy</a:t>
            </a:r>
            <a:endParaRPr lang="en-AU" dirty="0"/>
          </a:p>
        </p:txBody>
      </p:sp>
      <p:sp>
        <p:nvSpPr>
          <p:cNvPr id="3" name="Rectangle 2"/>
          <p:cNvSpPr/>
          <p:nvPr/>
        </p:nvSpPr>
        <p:spPr>
          <a:xfrm>
            <a:off x="251520" y="2010514"/>
            <a:ext cx="4248472" cy="4226798"/>
          </a:xfrm>
          <a:prstGeom prst="rect">
            <a:avLst/>
          </a:prstGeom>
          <a:noFill/>
        </p:spPr>
        <p:txBody>
          <a:bodyPr wrap="square">
            <a:spAutoFit/>
          </a:bodyPr>
          <a:lstStyle/>
          <a:p>
            <a:pPr algn="l"/>
            <a:r>
              <a:rPr lang="en-US" sz="1800" dirty="0">
                <a:solidFill>
                  <a:schemeClr val="tx1"/>
                </a:solidFill>
                <a:latin typeface="Roboto Light" panose="02000000000000000000" pitchFamily="2" charset="0"/>
                <a:ea typeface="Roboto Light" panose="02000000000000000000" pitchFamily="2" charset="0"/>
              </a:rPr>
              <a:t>IT’S PRIVATE! </a:t>
            </a:r>
          </a:p>
          <a:p>
            <a:pPr algn="l"/>
            <a:r>
              <a:rPr lang="en-US" sz="1800" dirty="0">
                <a:solidFill>
                  <a:schemeClr val="tx1"/>
                </a:solidFill>
                <a:latin typeface="Roboto Light" panose="02000000000000000000" pitchFamily="2" charset="0"/>
                <a:ea typeface="Roboto Light" panose="02000000000000000000" pitchFamily="2" charset="0"/>
              </a:rPr>
              <a:t>Do not share those phone numbers unless you have the permission of the individual. </a:t>
            </a:r>
            <a:br>
              <a:rPr lang="en-US" sz="1800" dirty="0">
                <a:solidFill>
                  <a:schemeClr val="tx1"/>
                </a:solidFill>
                <a:latin typeface="Roboto Light" panose="02000000000000000000" pitchFamily="2" charset="0"/>
                <a:ea typeface="Roboto Light" panose="02000000000000000000" pitchFamily="2" charset="0"/>
              </a:rPr>
            </a:br>
            <a:r>
              <a:rPr lang="en-US" sz="1800" dirty="0">
                <a:solidFill>
                  <a:schemeClr val="tx1"/>
                </a:solidFill>
                <a:latin typeface="Roboto Light" panose="02000000000000000000" pitchFamily="2" charset="0"/>
                <a:ea typeface="Roboto Light" panose="02000000000000000000" pitchFamily="2" charset="0"/>
              </a:rPr>
              <a:t/>
            </a:r>
            <a:br>
              <a:rPr lang="en-US" sz="1800" dirty="0">
                <a:solidFill>
                  <a:schemeClr val="tx1"/>
                </a:solidFill>
                <a:latin typeface="Roboto Light" panose="02000000000000000000" pitchFamily="2" charset="0"/>
                <a:ea typeface="Roboto Light" panose="02000000000000000000" pitchFamily="2" charset="0"/>
              </a:rPr>
            </a:br>
            <a:r>
              <a:rPr lang="en-US" sz="1800" dirty="0">
                <a:solidFill>
                  <a:schemeClr val="tx1"/>
                </a:solidFill>
                <a:latin typeface="Roboto Light" panose="02000000000000000000" pitchFamily="2" charset="0"/>
                <a:ea typeface="Roboto Light" panose="02000000000000000000" pitchFamily="2" charset="0"/>
              </a:rPr>
              <a:t>Ask the person requesting the information if you can give their details to the staff member or volunteer </a:t>
            </a:r>
          </a:p>
          <a:p>
            <a:pPr algn="l"/>
            <a:r>
              <a:rPr lang="en-US" sz="1800" i="1" dirty="0">
                <a:solidFill>
                  <a:schemeClr val="tx1"/>
                </a:solidFill>
                <a:latin typeface="Roboto Light" panose="02000000000000000000" pitchFamily="2" charset="0"/>
                <a:ea typeface="Roboto Light" panose="02000000000000000000" pitchFamily="2" charset="0"/>
              </a:rPr>
              <a:t>Council will take all reasonable care to protect personal information from misuse, loss, </a:t>
            </a:r>
            <a:r>
              <a:rPr lang="en-US" sz="1800" i="1" dirty="0" err="1">
                <a:solidFill>
                  <a:schemeClr val="tx1"/>
                </a:solidFill>
                <a:latin typeface="Roboto Light" panose="02000000000000000000" pitchFamily="2" charset="0"/>
                <a:ea typeface="Roboto Light" panose="02000000000000000000" pitchFamily="2" charset="0"/>
              </a:rPr>
              <a:t>unauthorised</a:t>
            </a:r>
            <a:r>
              <a:rPr lang="en-US" sz="1800" i="1" dirty="0">
                <a:solidFill>
                  <a:schemeClr val="tx1"/>
                </a:solidFill>
                <a:latin typeface="Roboto Light" panose="02000000000000000000" pitchFamily="2" charset="0"/>
                <a:ea typeface="Roboto Light" panose="02000000000000000000" pitchFamily="2" charset="0"/>
              </a:rPr>
              <a:t> access, modification or disclosure  according to the Information Privacy Act 2000 and the Health Records Act 2001</a:t>
            </a:r>
            <a:r>
              <a:rPr lang="en-US" sz="1800" dirty="0">
                <a:solidFill>
                  <a:schemeClr val="tx1"/>
                </a:solidFill>
                <a:latin typeface="Roboto Light" panose="02000000000000000000" pitchFamily="2" charset="0"/>
                <a:ea typeface="Roboto Light" panose="02000000000000000000" pitchFamily="2"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044" y="2348880"/>
            <a:ext cx="4104457" cy="2736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5292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ctrTitle"/>
          </p:nvPr>
        </p:nvSpPr>
        <p:spPr>
          <a:xfrm>
            <a:off x="472008" y="838466"/>
            <a:ext cx="7772400" cy="648072"/>
          </a:xfrm>
        </p:spPr>
        <p:txBody>
          <a:bodyPr/>
          <a:lstStyle/>
          <a:p>
            <a:r>
              <a:rPr lang="en-AU" dirty="0" smtClean="0"/>
              <a:t>Gifts</a:t>
            </a:r>
            <a:endParaRPr lang="en-AU" dirty="0"/>
          </a:p>
        </p:txBody>
      </p:sp>
      <p:sp>
        <p:nvSpPr>
          <p:cNvPr id="3" name="Rectangle 2"/>
          <p:cNvSpPr/>
          <p:nvPr/>
        </p:nvSpPr>
        <p:spPr>
          <a:xfrm>
            <a:off x="251520" y="1988840"/>
            <a:ext cx="4671781" cy="3698448"/>
          </a:xfrm>
          <a:prstGeom prst="rect">
            <a:avLst/>
          </a:prstGeom>
          <a:noFill/>
        </p:spPr>
        <p:txBody>
          <a:bodyPr wrap="square">
            <a:spAutoFit/>
          </a:bodyPr>
          <a:lstStyle/>
          <a:p>
            <a:pPr algn="l"/>
            <a:r>
              <a:rPr lang="en-US" sz="1600" dirty="0">
                <a:solidFill>
                  <a:schemeClr val="tx1"/>
                </a:solidFill>
                <a:latin typeface="Roboto Light" panose="02000000000000000000" pitchFamily="2" charset="0"/>
                <a:ea typeface="Roboto Light" panose="02000000000000000000" pitchFamily="2" charset="0"/>
              </a:rPr>
              <a:t>Sometimes during your volunteering, people may offer you gifts as a way of showing appreciation for your contribution. </a:t>
            </a:r>
            <a:br>
              <a:rPr lang="en-US" sz="1600" dirty="0">
                <a:solidFill>
                  <a:schemeClr val="tx1"/>
                </a:solidFill>
                <a:latin typeface="Roboto Light" panose="02000000000000000000" pitchFamily="2" charset="0"/>
                <a:ea typeface="Roboto Light" panose="02000000000000000000" pitchFamily="2" charset="0"/>
              </a:rPr>
            </a:br>
            <a:r>
              <a:rPr lang="en-US" sz="1600" dirty="0">
                <a:solidFill>
                  <a:schemeClr val="tx1"/>
                </a:solidFill>
                <a:latin typeface="Roboto Light" panose="02000000000000000000" pitchFamily="2" charset="0"/>
                <a:ea typeface="Roboto Light" panose="02000000000000000000" pitchFamily="2" charset="0"/>
              </a:rPr>
              <a:t/>
            </a:r>
            <a:br>
              <a:rPr lang="en-US" sz="1600" dirty="0">
                <a:solidFill>
                  <a:schemeClr val="tx1"/>
                </a:solidFill>
                <a:latin typeface="Roboto Light" panose="02000000000000000000" pitchFamily="2" charset="0"/>
                <a:ea typeface="Roboto Light" panose="02000000000000000000" pitchFamily="2" charset="0"/>
              </a:rPr>
            </a:br>
            <a:r>
              <a:rPr lang="en-US" sz="1600" dirty="0">
                <a:solidFill>
                  <a:schemeClr val="tx1"/>
                </a:solidFill>
                <a:latin typeface="Roboto Light" panose="02000000000000000000" pitchFamily="2" charset="0"/>
                <a:ea typeface="Roboto Light" panose="02000000000000000000" pitchFamily="2" charset="0"/>
              </a:rPr>
              <a:t>Do not seek or accept gifts from people where the receipt of the gift is likely to create a conflict with your duty. </a:t>
            </a:r>
            <a:br>
              <a:rPr lang="en-US" sz="1600" dirty="0">
                <a:solidFill>
                  <a:schemeClr val="tx1"/>
                </a:solidFill>
                <a:latin typeface="Roboto Light" panose="02000000000000000000" pitchFamily="2" charset="0"/>
                <a:ea typeface="Roboto Light" panose="02000000000000000000" pitchFamily="2" charset="0"/>
              </a:rPr>
            </a:br>
            <a:r>
              <a:rPr lang="en-US" sz="1600" dirty="0">
                <a:solidFill>
                  <a:schemeClr val="tx1"/>
                </a:solidFill>
                <a:latin typeface="Roboto Light" panose="02000000000000000000" pitchFamily="2" charset="0"/>
                <a:ea typeface="Roboto Light" panose="02000000000000000000" pitchFamily="2" charset="0"/>
              </a:rPr>
              <a:t/>
            </a:r>
            <a:br>
              <a:rPr lang="en-US" sz="1600" dirty="0">
                <a:solidFill>
                  <a:schemeClr val="tx1"/>
                </a:solidFill>
                <a:latin typeface="Roboto Light" panose="02000000000000000000" pitchFamily="2" charset="0"/>
                <a:ea typeface="Roboto Light" panose="02000000000000000000" pitchFamily="2" charset="0"/>
              </a:rPr>
            </a:br>
            <a:r>
              <a:rPr lang="en-US" sz="1600" dirty="0">
                <a:solidFill>
                  <a:schemeClr val="tx1"/>
                </a:solidFill>
                <a:latin typeface="Roboto Light" panose="02000000000000000000" pitchFamily="2" charset="0"/>
                <a:ea typeface="Roboto Light" panose="02000000000000000000" pitchFamily="2" charset="0"/>
              </a:rPr>
              <a:t>Gifts or donations received by volunteers, as a result of undertaking Council business, must be declared on a register</a:t>
            </a:r>
            <a:r>
              <a:rPr lang="en-US" sz="1600" dirty="0" smtClean="0">
                <a:solidFill>
                  <a:schemeClr val="tx1"/>
                </a:solidFill>
                <a:latin typeface="Roboto Light" panose="02000000000000000000" pitchFamily="2" charset="0"/>
                <a:ea typeface="Roboto Light" panose="02000000000000000000" pitchFamily="2" charset="0"/>
              </a:rPr>
              <a:t>.</a:t>
            </a:r>
            <a:endParaRPr lang="en-US" sz="1600" dirty="0">
              <a:solidFill>
                <a:schemeClr val="tx1"/>
              </a:solidFill>
              <a:latin typeface="Roboto Light" panose="02000000000000000000" pitchFamily="2" charset="0"/>
              <a:ea typeface="Roboto Light" panose="02000000000000000000" pitchFamily="2" charset="0"/>
            </a:endParaRPr>
          </a:p>
          <a:p>
            <a:pPr algn="l"/>
            <a:r>
              <a:rPr lang="en-US" sz="1600" dirty="0">
                <a:solidFill>
                  <a:schemeClr val="tx1"/>
                </a:solidFill>
                <a:latin typeface="Roboto Light" panose="02000000000000000000" pitchFamily="2" charset="0"/>
                <a:ea typeface="Roboto Light" panose="02000000000000000000" pitchFamily="2" charset="0"/>
              </a:rPr>
              <a:t>A gift is anything given e.g. a present, a donation, a non-monetary gift or service of a value of $50.00 or greater</a:t>
            </a:r>
            <a:r>
              <a:rPr lang="en-US" sz="1800" dirty="0">
                <a:solidFill>
                  <a:schemeClr val="tx1"/>
                </a:solidFill>
                <a:latin typeface="Roboto Light" panose="02000000000000000000" pitchFamily="2" charset="0"/>
                <a:ea typeface="Roboto Light" panose="02000000000000000000" pitchFamily="2" charset="0"/>
              </a:rPr>
              <a:t>. </a:t>
            </a:r>
            <a:endParaRPr lang="en-AU" sz="1800" dirty="0">
              <a:solidFill>
                <a:schemeClr val="tx1"/>
              </a:solidFill>
              <a:latin typeface="Roboto Light" panose="02000000000000000000" pitchFamily="2" charset="0"/>
              <a:ea typeface="Roboto Light" panose="02000000000000000000" pitchFamily="2" charset="0"/>
            </a:endParaRPr>
          </a:p>
        </p:txBody>
      </p:sp>
      <p:pic>
        <p:nvPicPr>
          <p:cNvPr id="2" name="Picture 1"/>
          <p:cNvPicPr>
            <a:picLocks noChangeAspect="1"/>
          </p:cNvPicPr>
          <p:nvPr/>
        </p:nvPicPr>
        <p:blipFill>
          <a:blip r:embed="rId3"/>
          <a:stretch>
            <a:fillRect/>
          </a:stretch>
        </p:blipFill>
        <p:spPr>
          <a:xfrm>
            <a:off x="5652120" y="1945515"/>
            <a:ext cx="3895682" cy="3907875"/>
          </a:xfrm>
          <a:prstGeom prst="rect">
            <a:avLst/>
          </a:prstGeom>
        </p:spPr>
      </p:pic>
    </p:spTree>
    <p:extLst>
      <p:ext uri="{BB962C8B-B14F-4D97-AF65-F5344CB8AC3E}">
        <p14:creationId xmlns:p14="http://schemas.microsoft.com/office/powerpoint/2010/main" val="47352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ctrTitle"/>
          </p:nvPr>
        </p:nvSpPr>
        <p:spPr>
          <a:xfrm>
            <a:off x="472008" y="838466"/>
            <a:ext cx="7772400" cy="648072"/>
          </a:xfrm>
        </p:spPr>
        <p:txBody>
          <a:bodyPr/>
          <a:lstStyle/>
          <a:p>
            <a:r>
              <a:rPr lang="en-AU" dirty="0" smtClean="0"/>
              <a:t>Fraud and Corruption</a:t>
            </a:r>
            <a:endParaRPr lang="en-AU" dirty="0"/>
          </a:p>
        </p:txBody>
      </p:sp>
      <p:sp>
        <p:nvSpPr>
          <p:cNvPr id="4" name="Rectangle 3"/>
          <p:cNvSpPr/>
          <p:nvPr/>
        </p:nvSpPr>
        <p:spPr>
          <a:xfrm>
            <a:off x="251520" y="1986900"/>
            <a:ext cx="5184576" cy="3934410"/>
          </a:xfrm>
          <a:prstGeom prst="rect">
            <a:avLst/>
          </a:prstGeom>
        </p:spPr>
        <p:txBody>
          <a:bodyPr wrap="square">
            <a:spAutoFit/>
          </a:bodyPr>
          <a:lstStyle/>
          <a:p>
            <a:pPr marL="0" indent="0" algn="l">
              <a:buNone/>
            </a:pPr>
            <a:r>
              <a:rPr lang="en-US" sz="1600" dirty="0">
                <a:solidFill>
                  <a:schemeClr val="tx1"/>
                </a:solidFill>
                <a:latin typeface="Roboto Light" panose="02000000000000000000" pitchFamily="2" charset="0"/>
                <a:ea typeface="Roboto Light" panose="02000000000000000000" pitchFamily="2" charset="0"/>
              </a:rPr>
              <a:t>Fraud or theft is </a:t>
            </a:r>
            <a:r>
              <a:rPr lang="en-US" sz="1600" dirty="0" smtClean="0">
                <a:solidFill>
                  <a:schemeClr val="tx1"/>
                </a:solidFill>
                <a:latin typeface="Roboto Light" panose="02000000000000000000" pitchFamily="2" charset="0"/>
                <a:ea typeface="Roboto Light" panose="02000000000000000000" pitchFamily="2" charset="0"/>
              </a:rPr>
              <a:t>rare but </a:t>
            </a:r>
            <a:r>
              <a:rPr lang="en-US" sz="1600" dirty="0">
                <a:solidFill>
                  <a:schemeClr val="tx1"/>
                </a:solidFill>
                <a:latin typeface="Roboto Light" panose="02000000000000000000" pitchFamily="2" charset="0"/>
                <a:ea typeface="Roboto Light" panose="02000000000000000000" pitchFamily="2" charset="0"/>
              </a:rPr>
              <a:t>when they occur it effects everyone</a:t>
            </a:r>
            <a:r>
              <a:rPr lang="en-US" sz="1600" dirty="0" smtClean="0">
                <a:solidFill>
                  <a:schemeClr val="tx1"/>
                </a:solidFill>
                <a:latin typeface="Roboto Light" panose="02000000000000000000" pitchFamily="2" charset="0"/>
                <a:ea typeface="Roboto Light" panose="02000000000000000000" pitchFamily="2" charset="0"/>
              </a:rPr>
              <a:t>.</a:t>
            </a:r>
          </a:p>
          <a:p>
            <a:pPr algn="l"/>
            <a:r>
              <a:rPr lang="en-US" sz="1600" dirty="0">
                <a:solidFill>
                  <a:schemeClr val="tx1"/>
                </a:solidFill>
                <a:latin typeface="Roboto Light" panose="02000000000000000000" pitchFamily="2" charset="0"/>
                <a:ea typeface="Roboto Light" panose="02000000000000000000" pitchFamily="2" charset="0"/>
              </a:rPr>
              <a:t>Fraud is the dishonest activity causing actual or potential financial loss to any person or entity including the theft of moneys or other property by employees or persons external to the entity and where deception is used. It also includes the theft of property belonging to an entity.</a:t>
            </a:r>
          </a:p>
          <a:p>
            <a:pPr algn="l">
              <a:buNone/>
            </a:pPr>
            <a:r>
              <a:rPr lang="en-US" sz="1600" dirty="0">
                <a:solidFill>
                  <a:schemeClr val="tx1"/>
                </a:solidFill>
                <a:latin typeface="Roboto Light" panose="02000000000000000000" pitchFamily="2" charset="0"/>
                <a:ea typeface="Roboto Light" panose="02000000000000000000" pitchFamily="2" charset="0"/>
              </a:rPr>
              <a:t>Examples of fraud include:</a:t>
            </a:r>
          </a:p>
          <a:p>
            <a:pPr marL="177800" lvl="0" indent="-177800" algn="l">
              <a:buFont typeface="Arial" pitchFamily="34" charset="0"/>
              <a:buChar char="•"/>
            </a:pPr>
            <a:r>
              <a:rPr lang="en-US" sz="1600" dirty="0" err="1">
                <a:solidFill>
                  <a:schemeClr val="tx1"/>
                </a:solidFill>
                <a:latin typeface="Roboto Light" panose="02000000000000000000" pitchFamily="2" charset="0"/>
                <a:ea typeface="Roboto Light" panose="02000000000000000000" pitchFamily="2" charset="0"/>
              </a:rPr>
              <a:t>Unauthorised</a:t>
            </a:r>
            <a:r>
              <a:rPr lang="en-US" sz="1600" dirty="0">
                <a:solidFill>
                  <a:schemeClr val="tx1"/>
                </a:solidFill>
                <a:latin typeface="Roboto Light" panose="02000000000000000000" pitchFamily="2" charset="0"/>
                <a:ea typeface="Roboto Light" panose="02000000000000000000" pitchFamily="2" charset="0"/>
              </a:rPr>
              <a:t> removal of equipment, parts, software and office supplies from Council premises</a:t>
            </a:r>
          </a:p>
          <a:p>
            <a:pPr marL="177800" lvl="0" indent="-177800" algn="l">
              <a:buFont typeface="Arial" pitchFamily="34" charset="0"/>
              <a:buChar char="•"/>
            </a:pPr>
            <a:r>
              <a:rPr lang="en-US" sz="1600" dirty="0">
                <a:solidFill>
                  <a:schemeClr val="tx1"/>
                </a:solidFill>
                <a:latin typeface="Roboto Light" panose="02000000000000000000" pitchFamily="2" charset="0"/>
                <a:ea typeface="Roboto Light" panose="02000000000000000000" pitchFamily="2" charset="0"/>
              </a:rPr>
              <a:t>Damage, destruction or falsification of documents</a:t>
            </a:r>
          </a:p>
          <a:p>
            <a:pPr marL="177800" lvl="0" indent="-177800" algn="l">
              <a:buFont typeface="Arial" pitchFamily="34" charset="0"/>
              <a:buChar char="•"/>
            </a:pPr>
            <a:r>
              <a:rPr lang="en-US" sz="1600" dirty="0">
                <a:solidFill>
                  <a:schemeClr val="tx1"/>
                </a:solidFill>
                <a:latin typeface="Roboto Light" panose="02000000000000000000" pitchFamily="2" charset="0"/>
                <a:ea typeface="Roboto Light" panose="02000000000000000000" pitchFamily="2" charset="0"/>
              </a:rPr>
              <a:t>Misrepresentation of qualifications</a:t>
            </a:r>
          </a:p>
        </p:txBody>
      </p:sp>
      <p:sp>
        <p:nvSpPr>
          <p:cNvPr id="3" name="TextBox 2"/>
          <p:cNvSpPr txBox="1"/>
          <p:nvPr/>
        </p:nvSpPr>
        <p:spPr>
          <a:xfrm>
            <a:off x="5580112" y="2564904"/>
            <a:ext cx="3312368" cy="2590453"/>
          </a:xfrm>
          <a:prstGeom prst="rect">
            <a:avLst/>
          </a:prstGeom>
          <a:solidFill>
            <a:srgbClr val="006666"/>
          </a:solidFill>
        </p:spPr>
        <p:style>
          <a:lnRef idx="0">
            <a:schemeClr val="accent4"/>
          </a:lnRef>
          <a:fillRef idx="1001">
            <a:schemeClr val="lt2"/>
          </a:fillRef>
          <a:effectRef idx="3">
            <a:schemeClr val="accent4"/>
          </a:effectRef>
          <a:fontRef idx="minor">
            <a:schemeClr val="lt1"/>
          </a:fontRef>
        </p:style>
        <p:txBody>
          <a:bodyPr wrap="square" rtlCol="0">
            <a:spAutoFit/>
          </a:bodyPr>
          <a:lstStyle/>
          <a:p>
            <a:pPr algn="l"/>
            <a:r>
              <a:rPr lang="en-AU" dirty="0" smtClean="0"/>
              <a:t>Consider this:</a:t>
            </a:r>
          </a:p>
          <a:p>
            <a:pPr algn="l"/>
            <a:r>
              <a:rPr lang="en-AU" dirty="0" smtClean="0"/>
              <a:t>If an employee  prints their colour photo/funny image ($1 per A4 sheet) once a week = $52 p/a and every one of the 300 staff do the same = $15,600 p/a</a:t>
            </a:r>
          </a:p>
        </p:txBody>
      </p:sp>
    </p:spTree>
    <p:extLst>
      <p:ext uri="{BB962C8B-B14F-4D97-AF65-F5344CB8AC3E}">
        <p14:creationId xmlns:p14="http://schemas.microsoft.com/office/powerpoint/2010/main" val="1077105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ctrTitle"/>
          </p:nvPr>
        </p:nvSpPr>
        <p:spPr>
          <a:xfrm>
            <a:off x="472008" y="838466"/>
            <a:ext cx="7772400" cy="648072"/>
          </a:xfrm>
        </p:spPr>
        <p:txBody>
          <a:bodyPr/>
          <a:lstStyle/>
          <a:p>
            <a:r>
              <a:rPr lang="en-AU" dirty="0" smtClean="0"/>
              <a:t>Protected Disclosure</a:t>
            </a:r>
            <a:endParaRPr lang="en-AU" dirty="0"/>
          </a:p>
        </p:txBody>
      </p:sp>
      <p:sp>
        <p:nvSpPr>
          <p:cNvPr id="3" name="Rectangle 2"/>
          <p:cNvSpPr/>
          <p:nvPr/>
        </p:nvSpPr>
        <p:spPr>
          <a:xfrm>
            <a:off x="251520" y="1988840"/>
            <a:ext cx="4316016" cy="3046988"/>
          </a:xfrm>
          <a:prstGeom prst="rect">
            <a:avLst/>
          </a:prstGeom>
        </p:spPr>
        <p:txBody>
          <a:bodyPr wrap="square">
            <a:spAutoFit/>
          </a:bodyPr>
          <a:lstStyle/>
          <a:p>
            <a:pPr algn="l">
              <a:spcAft>
                <a:spcPts val="0"/>
              </a:spcAft>
            </a:pPr>
            <a:r>
              <a:rPr lang="en-US" sz="1600" dirty="0">
                <a:solidFill>
                  <a:schemeClr val="tx1"/>
                </a:solidFill>
                <a:latin typeface="Roboto Light" panose="02000000000000000000" pitchFamily="2" charset="0"/>
                <a:ea typeface="Roboto Light" panose="02000000000000000000" pitchFamily="2" charset="0"/>
              </a:rPr>
              <a:t>The Protected Disclosures Act exists to</a:t>
            </a:r>
          </a:p>
          <a:p>
            <a:pPr algn="l">
              <a:spcAft>
                <a:spcPts val="0"/>
              </a:spcAft>
            </a:pPr>
            <a:r>
              <a:rPr lang="en-US" sz="1600" dirty="0">
                <a:solidFill>
                  <a:schemeClr val="tx1"/>
                </a:solidFill>
                <a:latin typeface="Roboto Light" panose="02000000000000000000" pitchFamily="2" charset="0"/>
                <a:ea typeface="Roboto Light" panose="02000000000000000000" pitchFamily="2" charset="0"/>
              </a:rPr>
              <a:t>encourage and facilitate disclosures of </a:t>
            </a:r>
            <a:r>
              <a:rPr lang="en-US" sz="1600" dirty="0" smtClean="0">
                <a:solidFill>
                  <a:schemeClr val="tx1"/>
                </a:solidFill>
                <a:latin typeface="Roboto Light" panose="02000000000000000000" pitchFamily="2" charset="0"/>
                <a:ea typeface="Roboto Light" panose="02000000000000000000" pitchFamily="2" charset="0"/>
              </a:rPr>
              <a:t>improper conduct </a:t>
            </a:r>
            <a:r>
              <a:rPr lang="en-US" sz="1600" dirty="0">
                <a:solidFill>
                  <a:schemeClr val="tx1"/>
                </a:solidFill>
                <a:latin typeface="Roboto Light" panose="02000000000000000000" pitchFamily="2" charset="0"/>
                <a:ea typeface="Roboto Light" panose="02000000000000000000" pitchFamily="2" charset="0"/>
              </a:rPr>
              <a:t>by public officers and bodies </a:t>
            </a:r>
            <a:r>
              <a:rPr lang="en-US" sz="1600" dirty="0" smtClean="0">
                <a:solidFill>
                  <a:schemeClr val="tx1"/>
                </a:solidFill>
                <a:latin typeface="Roboto Light" panose="02000000000000000000" pitchFamily="2" charset="0"/>
                <a:ea typeface="Roboto Light" panose="02000000000000000000" pitchFamily="2" charset="0"/>
              </a:rPr>
              <a:t>while providing </a:t>
            </a:r>
            <a:r>
              <a:rPr lang="en-US" sz="1600" dirty="0">
                <a:solidFill>
                  <a:schemeClr val="tx1"/>
                </a:solidFill>
                <a:latin typeface="Roboto Light" panose="02000000000000000000" pitchFamily="2" charset="0"/>
                <a:ea typeface="Roboto Light" panose="02000000000000000000" pitchFamily="2" charset="0"/>
              </a:rPr>
              <a:t>protection to those who </a:t>
            </a:r>
            <a:r>
              <a:rPr lang="en-US" sz="1600" dirty="0" smtClean="0">
                <a:solidFill>
                  <a:schemeClr val="tx1"/>
                </a:solidFill>
                <a:latin typeface="Roboto Light" panose="02000000000000000000" pitchFamily="2" charset="0"/>
                <a:ea typeface="Roboto Light" panose="02000000000000000000" pitchFamily="2" charset="0"/>
              </a:rPr>
              <a:t>make disclosures </a:t>
            </a:r>
            <a:r>
              <a:rPr lang="en-US" sz="1600" dirty="0">
                <a:solidFill>
                  <a:schemeClr val="tx1"/>
                </a:solidFill>
                <a:latin typeface="Roboto Light" panose="02000000000000000000" pitchFamily="2" charset="0"/>
                <a:ea typeface="Roboto Light" panose="02000000000000000000" pitchFamily="2" charset="0"/>
              </a:rPr>
              <a:t>under the legislation. </a:t>
            </a:r>
            <a:endParaRPr lang="en-US" sz="1600" dirty="0" smtClean="0">
              <a:solidFill>
                <a:schemeClr val="tx1"/>
              </a:solidFill>
              <a:latin typeface="Roboto Light" panose="02000000000000000000" pitchFamily="2" charset="0"/>
              <a:ea typeface="Roboto Light" panose="02000000000000000000" pitchFamily="2" charset="0"/>
            </a:endParaRPr>
          </a:p>
          <a:p>
            <a:pPr algn="l">
              <a:spcAft>
                <a:spcPts val="0"/>
              </a:spcAft>
            </a:pPr>
            <a:endParaRPr lang="en-US" sz="1600" dirty="0">
              <a:solidFill>
                <a:schemeClr val="tx1"/>
              </a:solidFill>
              <a:latin typeface="Roboto Light" panose="02000000000000000000" pitchFamily="2" charset="0"/>
              <a:ea typeface="Roboto Light" panose="02000000000000000000" pitchFamily="2" charset="0"/>
            </a:endParaRPr>
          </a:p>
          <a:p>
            <a:pPr algn="l">
              <a:spcAft>
                <a:spcPts val="0"/>
              </a:spcAft>
            </a:pPr>
            <a:r>
              <a:rPr lang="en-US" sz="1600" dirty="0" smtClean="0">
                <a:solidFill>
                  <a:schemeClr val="tx1"/>
                </a:solidFill>
                <a:latin typeface="Roboto Light" panose="02000000000000000000" pitchFamily="2" charset="0"/>
                <a:ea typeface="Roboto Light" panose="02000000000000000000" pitchFamily="2" charset="0"/>
              </a:rPr>
              <a:t>You </a:t>
            </a:r>
            <a:r>
              <a:rPr lang="en-US" sz="1600" dirty="0">
                <a:solidFill>
                  <a:schemeClr val="tx1"/>
                </a:solidFill>
                <a:latin typeface="Roboto Light" panose="02000000000000000000" pitchFamily="2" charset="0"/>
                <a:ea typeface="Roboto Light" panose="02000000000000000000" pitchFamily="2" charset="0"/>
              </a:rPr>
              <a:t>can </a:t>
            </a:r>
            <a:r>
              <a:rPr lang="en-US" sz="1600" dirty="0" smtClean="0">
                <a:solidFill>
                  <a:schemeClr val="tx1"/>
                </a:solidFill>
                <a:latin typeface="Roboto Light" panose="02000000000000000000" pitchFamily="2" charset="0"/>
                <a:ea typeface="Roboto Light" panose="02000000000000000000" pitchFamily="2" charset="0"/>
              </a:rPr>
              <a:t>report </a:t>
            </a:r>
            <a:r>
              <a:rPr lang="en-AU" sz="1600" dirty="0" smtClean="0">
                <a:solidFill>
                  <a:schemeClr val="tx1"/>
                </a:solidFill>
                <a:latin typeface="Roboto Light" panose="02000000000000000000" pitchFamily="2" charset="0"/>
                <a:ea typeface="Roboto Light" panose="02000000000000000000" pitchFamily="2" charset="0"/>
              </a:rPr>
              <a:t>improper </a:t>
            </a:r>
            <a:r>
              <a:rPr lang="en-AU" sz="1600" dirty="0">
                <a:solidFill>
                  <a:schemeClr val="tx1"/>
                </a:solidFill>
                <a:latin typeface="Roboto Light" panose="02000000000000000000" pitchFamily="2" charset="0"/>
                <a:ea typeface="Roboto Light" panose="02000000000000000000" pitchFamily="2" charset="0"/>
              </a:rPr>
              <a:t>conduct to;</a:t>
            </a:r>
          </a:p>
          <a:p>
            <a:pPr marL="28575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Chief </a:t>
            </a:r>
            <a:r>
              <a:rPr lang="en-AU" sz="1600" dirty="0">
                <a:solidFill>
                  <a:schemeClr val="tx1"/>
                </a:solidFill>
                <a:latin typeface="Roboto Light" panose="02000000000000000000" pitchFamily="2" charset="0"/>
                <a:ea typeface="Roboto Light" panose="02000000000000000000" pitchFamily="2" charset="0"/>
              </a:rPr>
              <a:t>Executive Officer, </a:t>
            </a:r>
            <a:r>
              <a:rPr lang="en-AU" sz="1600" dirty="0" smtClean="0">
                <a:solidFill>
                  <a:schemeClr val="tx1"/>
                </a:solidFill>
                <a:latin typeface="Roboto Light" panose="02000000000000000000" pitchFamily="2" charset="0"/>
                <a:ea typeface="Roboto Light" panose="02000000000000000000" pitchFamily="2" charset="0"/>
              </a:rPr>
              <a:t>South Gippsland </a:t>
            </a:r>
            <a:r>
              <a:rPr lang="en-AU" sz="1600" dirty="0">
                <a:solidFill>
                  <a:schemeClr val="tx1"/>
                </a:solidFill>
                <a:latin typeface="Roboto Light" panose="02000000000000000000" pitchFamily="2" charset="0"/>
                <a:ea typeface="Roboto Light" panose="02000000000000000000" pitchFamily="2" charset="0"/>
              </a:rPr>
              <a:t>Shire Council</a:t>
            </a:r>
          </a:p>
          <a:p>
            <a:pPr marL="285750" indent="-285750" algn="l">
              <a:spcAft>
                <a:spcPts val="0"/>
              </a:spcAft>
              <a:buFont typeface="Arial" panose="020B0604020202020204" pitchFamily="34" charset="0"/>
              <a:buChar char="•"/>
            </a:pPr>
            <a:r>
              <a:rPr lang="en-US" sz="1600" dirty="0" smtClean="0">
                <a:solidFill>
                  <a:schemeClr val="tx1"/>
                </a:solidFill>
                <a:latin typeface="Roboto Light" panose="02000000000000000000" pitchFamily="2" charset="0"/>
                <a:ea typeface="Roboto Light" panose="02000000000000000000" pitchFamily="2" charset="0"/>
              </a:rPr>
              <a:t>Manager </a:t>
            </a:r>
            <a:r>
              <a:rPr lang="en-US" sz="1600" dirty="0">
                <a:solidFill>
                  <a:schemeClr val="tx1"/>
                </a:solidFill>
                <a:latin typeface="Roboto Light" panose="02000000000000000000" pitchFamily="2" charset="0"/>
                <a:ea typeface="Roboto Light" panose="02000000000000000000" pitchFamily="2" charset="0"/>
              </a:rPr>
              <a:t>People and Culture, </a:t>
            </a:r>
            <a:r>
              <a:rPr lang="en-US" sz="1600" dirty="0" smtClean="0">
                <a:solidFill>
                  <a:schemeClr val="tx1"/>
                </a:solidFill>
                <a:latin typeface="Roboto Light" panose="02000000000000000000" pitchFamily="2" charset="0"/>
                <a:ea typeface="Roboto Light" panose="02000000000000000000" pitchFamily="2" charset="0"/>
              </a:rPr>
              <a:t>South </a:t>
            </a:r>
            <a:r>
              <a:rPr lang="en-AU" sz="1600" dirty="0" smtClean="0">
                <a:solidFill>
                  <a:schemeClr val="tx1"/>
                </a:solidFill>
                <a:latin typeface="Roboto Light" panose="02000000000000000000" pitchFamily="2" charset="0"/>
                <a:ea typeface="Roboto Light" panose="02000000000000000000" pitchFamily="2" charset="0"/>
              </a:rPr>
              <a:t>Gippsland Shire </a:t>
            </a:r>
            <a:r>
              <a:rPr lang="en-AU" sz="1600" dirty="0">
                <a:solidFill>
                  <a:schemeClr val="tx1"/>
                </a:solidFill>
                <a:latin typeface="Roboto Light" panose="02000000000000000000" pitchFamily="2" charset="0"/>
                <a:ea typeface="Roboto Light" panose="02000000000000000000" pitchFamily="2" charset="0"/>
              </a:rPr>
              <a:t>Council</a:t>
            </a:r>
          </a:p>
          <a:p>
            <a:pPr marL="285750" indent="-285750" algn="l">
              <a:spcAft>
                <a:spcPts val="0"/>
              </a:spcAft>
              <a:buFont typeface="Arial" panose="020B0604020202020204" pitchFamily="34" charset="0"/>
              <a:buChar char="•"/>
            </a:pPr>
            <a:r>
              <a:rPr lang="fi-FI" sz="1600" dirty="0" smtClean="0">
                <a:solidFill>
                  <a:schemeClr val="tx1"/>
                </a:solidFill>
                <a:latin typeface="Roboto Light" panose="02000000000000000000" pitchFamily="2" charset="0"/>
                <a:ea typeface="Roboto Light" panose="02000000000000000000" pitchFamily="2" charset="0"/>
              </a:rPr>
              <a:t>Victorian </a:t>
            </a:r>
            <a:r>
              <a:rPr lang="fi-FI" sz="1600" dirty="0">
                <a:solidFill>
                  <a:schemeClr val="tx1"/>
                </a:solidFill>
                <a:latin typeface="Roboto Light" panose="02000000000000000000" pitchFamily="2" charset="0"/>
                <a:ea typeface="Roboto Light" panose="02000000000000000000" pitchFamily="2" charset="0"/>
              </a:rPr>
              <a:t>Ombudsman on 9613 6222</a:t>
            </a:r>
            <a:endParaRPr lang="en-US" sz="1600" dirty="0">
              <a:solidFill>
                <a:schemeClr val="tx1"/>
              </a:solidFill>
              <a:latin typeface="Roboto Light" panose="02000000000000000000" pitchFamily="2" charset="0"/>
              <a:ea typeface="Roboto Light" panose="02000000000000000000" pitchFamily="2" charset="0"/>
            </a:endParaRPr>
          </a:p>
        </p:txBody>
      </p:sp>
      <p:pic>
        <p:nvPicPr>
          <p:cNvPr id="5" name="Picture 4"/>
          <p:cNvPicPr>
            <a:picLocks noChangeAspect="1"/>
          </p:cNvPicPr>
          <p:nvPr/>
        </p:nvPicPr>
        <p:blipFill>
          <a:blip r:embed="rId3"/>
          <a:stretch>
            <a:fillRect/>
          </a:stretch>
        </p:blipFill>
        <p:spPr>
          <a:xfrm>
            <a:off x="5940152" y="1772816"/>
            <a:ext cx="2987824" cy="44779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3130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ctrTitle"/>
          </p:nvPr>
        </p:nvSpPr>
        <p:spPr>
          <a:xfrm>
            <a:off x="472008" y="838466"/>
            <a:ext cx="7772400" cy="648072"/>
          </a:xfrm>
        </p:spPr>
        <p:txBody>
          <a:bodyPr/>
          <a:lstStyle/>
          <a:p>
            <a:r>
              <a:rPr lang="en-AU" dirty="0"/>
              <a:t>Child Safe Culture</a:t>
            </a:r>
          </a:p>
        </p:txBody>
      </p:sp>
      <p:sp>
        <p:nvSpPr>
          <p:cNvPr id="2" name="TextBox 1"/>
          <p:cNvSpPr txBox="1"/>
          <p:nvPr/>
        </p:nvSpPr>
        <p:spPr>
          <a:xfrm>
            <a:off x="251520" y="1988840"/>
            <a:ext cx="5076056" cy="4555093"/>
          </a:xfrm>
          <a:prstGeom prst="rect">
            <a:avLst/>
          </a:prstGeom>
          <a:noFill/>
        </p:spPr>
        <p:txBody>
          <a:bodyPr wrap="square" rtlCol="0">
            <a:spAutoFit/>
          </a:bodyPr>
          <a:lstStyle/>
          <a:p>
            <a:pPr algn="l"/>
            <a:r>
              <a:rPr lang="en-AU" sz="1600" b="1" dirty="0">
                <a:solidFill>
                  <a:schemeClr val="tx1"/>
                </a:solidFill>
                <a:latin typeface="Roboto Light" panose="02000000000000000000" pitchFamily="2" charset="0"/>
                <a:ea typeface="Roboto Light" panose="02000000000000000000" pitchFamily="2" charset="0"/>
              </a:rPr>
              <a:t>Child Safe</a:t>
            </a:r>
          </a:p>
          <a:p>
            <a:pPr algn="l"/>
            <a:r>
              <a:rPr lang="en-US" sz="1600" dirty="0">
                <a:solidFill>
                  <a:schemeClr val="tx1"/>
                </a:solidFill>
                <a:latin typeface="Roboto Light" panose="02000000000000000000" pitchFamily="2" charset="0"/>
                <a:ea typeface="Roboto Light" panose="02000000000000000000" pitchFamily="2" charset="0"/>
              </a:rPr>
              <a:t>Council has a moral and </a:t>
            </a:r>
            <a:r>
              <a:rPr lang="en-US" sz="1600" dirty="0" smtClean="0">
                <a:solidFill>
                  <a:schemeClr val="tx1"/>
                </a:solidFill>
                <a:latin typeface="Roboto Light" panose="02000000000000000000" pitchFamily="2" charset="0"/>
                <a:ea typeface="Roboto Light" panose="02000000000000000000" pitchFamily="2" charset="0"/>
              </a:rPr>
              <a:t>legal responsibility to ensure </a:t>
            </a:r>
            <a:r>
              <a:rPr lang="en-US" sz="1600" dirty="0">
                <a:solidFill>
                  <a:schemeClr val="tx1"/>
                </a:solidFill>
                <a:latin typeface="Roboto Light" panose="02000000000000000000" pitchFamily="2" charset="0"/>
                <a:ea typeface="Roboto Light" panose="02000000000000000000" pitchFamily="2" charset="0"/>
              </a:rPr>
              <a:t>that all children and young people are </a:t>
            </a:r>
            <a:r>
              <a:rPr lang="en-US" sz="1600" dirty="0" smtClean="0">
                <a:solidFill>
                  <a:schemeClr val="tx1"/>
                </a:solidFill>
                <a:latin typeface="Roboto Light" panose="02000000000000000000" pitchFamily="2" charset="0"/>
                <a:ea typeface="Roboto Light" panose="02000000000000000000" pitchFamily="2" charset="0"/>
              </a:rPr>
              <a:t>safe in </a:t>
            </a:r>
            <a:r>
              <a:rPr lang="en-US" sz="1600" dirty="0">
                <a:solidFill>
                  <a:schemeClr val="tx1"/>
                </a:solidFill>
                <a:latin typeface="Roboto Light" panose="02000000000000000000" pitchFamily="2" charset="0"/>
                <a:ea typeface="Roboto Light" panose="02000000000000000000" pitchFamily="2" charset="0"/>
              </a:rPr>
              <a:t>our direct care and </a:t>
            </a:r>
            <a:r>
              <a:rPr lang="en-US" sz="1600" dirty="0" smtClean="0">
                <a:solidFill>
                  <a:schemeClr val="tx1"/>
                </a:solidFill>
                <a:latin typeface="Roboto Light" panose="02000000000000000000" pitchFamily="2" charset="0"/>
                <a:ea typeface="Roboto Light" panose="02000000000000000000" pitchFamily="2" charset="0"/>
              </a:rPr>
              <a:t>supervision. Your </a:t>
            </a:r>
            <a:r>
              <a:rPr lang="en-US" sz="1600" dirty="0">
                <a:solidFill>
                  <a:schemeClr val="tx1"/>
                </a:solidFill>
                <a:latin typeface="Roboto Light" panose="02000000000000000000" pitchFamily="2" charset="0"/>
                <a:ea typeface="Roboto Light" panose="02000000000000000000" pitchFamily="2" charset="0"/>
              </a:rPr>
              <a:t>supervisor will review the </a:t>
            </a:r>
            <a:r>
              <a:rPr lang="en-US" sz="1600" dirty="0" smtClean="0">
                <a:solidFill>
                  <a:schemeClr val="tx1"/>
                </a:solidFill>
                <a:latin typeface="Roboto Light" panose="02000000000000000000" pitchFamily="2" charset="0"/>
                <a:ea typeface="Roboto Light" panose="02000000000000000000" pitchFamily="2" charset="0"/>
              </a:rPr>
              <a:t>policy </a:t>
            </a:r>
            <a:r>
              <a:rPr lang="en-AU" sz="1600" dirty="0" smtClean="0">
                <a:solidFill>
                  <a:schemeClr val="tx1"/>
                </a:solidFill>
                <a:latin typeface="Roboto Light" panose="02000000000000000000" pitchFamily="2" charset="0"/>
                <a:ea typeface="Roboto Light" panose="02000000000000000000" pitchFamily="2" charset="0"/>
              </a:rPr>
              <a:t>with </a:t>
            </a:r>
            <a:r>
              <a:rPr lang="en-AU" sz="1600" dirty="0">
                <a:solidFill>
                  <a:schemeClr val="tx1"/>
                </a:solidFill>
                <a:latin typeface="Roboto Light" panose="02000000000000000000" pitchFamily="2" charset="0"/>
                <a:ea typeface="Roboto Light" panose="02000000000000000000" pitchFamily="2" charset="0"/>
              </a:rPr>
              <a:t>you</a:t>
            </a:r>
            <a:r>
              <a:rPr lang="en-AU" sz="1600" dirty="0" smtClean="0"/>
              <a:t>.</a:t>
            </a:r>
          </a:p>
          <a:p>
            <a:pPr algn="l"/>
            <a:r>
              <a:rPr lang="en-AU" sz="1600" b="1" dirty="0" smtClean="0">
                <a:solidFill>
                  <a:schemeClr val="tx1"/>
                </a:solidFill>
                <a:latin typeface="Roboto Light" panose="02000000000000000000" pitchFamily="2" charset="0"/>
                <a:ea typeface="Roboto Light" panose="02000000000000000000" pitchFamily="2" charset="0"/>
              </a:rPr>
              <a:t>In summary</a:t>
            </a:r>
          </a:p>
          <a:p>
            <a:pPr marL="285750" indent="-285750" algn="l">
              <a:buFont typeface="Arial" panose="020B0604020202020204" pitchFamily="34" charset="0"/>
              <a:buChar char="•"/>
            </a:pPr>
            <a:r>
              <a:rPr lang="en-US" sz="1600" dirty="0" smtClean="0">
                <a:solidFill>
                  <a:schemeClr val="tx1"/>
                </a:solidFill>
                <a:latin typeface="Roboto Light" panose="02000000000000000000" pitchFamily="2" charset="0"/>
                <a:ea typeface="Roboto Light" panose="02000000000000000000" pitchFamily="2" charset="0"/>
              </a:rPr>
              <a:t>Conduct </a:t>
            </a:r>
            <a:r>
              <a:rPr lang="en-US" sz="1600" dirty="0">
                <a:solidFill>
                  <a:schemeClr val="tx1"/>
                </a:solidFill>
                <a:latin typeface="Roboto Light" panose="02000000000000000000" pitchFamily="2" charset="0"/>
                <a:ea typeface="Roboto Light" panose="02000000000000000000" pitchFamily="2" charset="0"/>
              </a:rPr>
              <a:t>work accordingly to the requirements of the </a:t>
            </a:r>
            <a:r>
              <a:rPr lang="en-US" sz="1600" dirty="0" smtClean="0">
                <a:solidFill>
                  <a:schemeClr val="tx1"/>
                </a:solidFill>
                <a:latin typeface="Roboto Light" panose="02000000000000000000" pitchFamily="2" charset="0"/>
                <a:ea typeface="Roboto Light" panose="02000000000000000000" pitchFamily="2" charset="0"/>
              </a:rPr>
              <a:t>South Gippsland </a:t>
            </a:r>
            <a:r>
              <a:rPr lang="en-US" sz="1600" dirty="0">
                <a:solidFill>
                  <a:schemeClr val="tx1"/>
                </a:solidFill>
                <a:latin typeface="Roboto Light" panose="02000000000000000000" pitchFamily="2" charset="0"/>
                <a:ea typeface="Roboto Light" panose="02000000000000000000" pitchFamily="2" charset="0"/>
              </a:rPr>
              <a:t>Shire Council Child Safe Policy, procedures </a:t>
            </a:r>
            <a:r>
              <a:rPr lang="en-US" sz="1600" dirty="0" smtClean="0">
                <a:solidFill>
                  <a:schemeClr val="tx1"/>
                </a:solidFill>
                <a:latin typeface="Roboto Light" panose="02000000000000000000" pitchFamily="2" charset="0"/>
                <a:ea typeface="Roboto Light" panose="02000000000000000000" pitchFamily="2" charset="0"/>
              </a:rPr>
              <a:t>and </a:t>
            </a:r>
            <a:r>
              <a:rPr lang="en-AU" sz="1600" dirty="0" smtClean="0">
                <a:solidFill>
                  <a:schemeClr val="tx1"/>
                </a:solidFill>
                <a:latin typeface="Roboto Light" panose="02000000000000000000" pitchFamily="2" charset="0"/>
                <a:ea typeface="Roboto Light" panose="02000000000000000000" pitchFamily="2" charset="0"/>
              </a:rPr>
              <a:t>Code </a:t>
            </a:r>
            <a:r>
              <a:rPr lang="en-AU" sz="1600" dirty="0">
                <a:solidFill>
                  <a:schemeClr val="tx1"/>
                </a:solidFill>
                <a:latin typeface="Roboto Light" panose="02000000000000000000" pitchFamily="2" charset="0"/>
                <a:ea typeface="Roboto Light" panose="02000000000000000000" pitchFamily="2" charset="0"/>
              </a:rPr>
              <a:t>of Conduct.</a:t>
            </a:r>
          </a:p>
          <a:p>
            <a:pPr marL="285750" indent="-285750" algn="l">
              <a:buFont typeface="Arial" panose="020B0604020202020204" pitchFamily="34" charset="0"/>
              <a:buChar char="•"/>
            </a:pPr>
            <a:r>
              <a:rPr lang="en-US" sz="1600" dirty="0" smtClean="0">
                <a:solidFill>
                  <a:schemeClr val="tx1"/>
                </a:solidFill>
                <a:latin typeface="Roboto Light" panose="02000000000000000000" pitchFamily="2" charset="0"/>
                <a:ea typeface="Roboto Light" panose="02000000000000000000" pitchFamily="2" charset="0"/>
              </a:rPr>
              <a:t>Be </a:t>
            </a:r>
            <a:r>
              <a:rPr lang="en-US" sz="1600" dirty="0">
                <a:solidFill>
                  <a:schemeClr val="tx1"/>
                </a:solidFill>
                <a:latin typeface="Roboto Light" panose="02000000000000000000" pitchFamily="2" charset="0"/>
                <a:ea typeface="Roboto Light" panose="02000000000000000000" pitchFamily="2" charset="0"/>
              </a:rPr>
              <a:t>aware of the Council’s legal and moral obligations.</a:t>
            </a:r>
          </a:p>
          <a:p>
            <a:pPr marL="285750" indent="-285750" algn="l">
              <a:buFont typeface="Arial" panose="020B0604020202020204" pitchFamily="34" charset="0"/>
              <a:buChar char="•"/>
            </a:pPr>
            <a:r>
              <a:rPr lang="en-US" sz="1600" dirty="0" smtClean="0">
                <a:solidFill>
                  <a:schemeClr val="tx1"/>
                </a:solidFill>
                <a:latin typeface="Roboto Light" panose="02000000000000000000" pitchFamily="2" charset="0"/>
                <a:ea typeface="Roboto Light" panose="02000000000000000000" pitchFamily="2" charset="0"/>
              </a:rPr>
              <a:t>Report </a:t>
            </a:r>
            <a:r>
              <a:rPr lang="en-US" sz="1600" dirty="0">
                <a:solidFill>
                  <a:schemeClr val="tx1"/>
                </a:solidFill>
                <a:latin typeface="Roboto Light" panose="02000000000000000000" pitchFamily="2" charset="0"/>
                <a:ea typeface="Roboto Light" panose="02000000000000000000" pitchFamily="2" charset="0"/>
              </a:rPr>
              <a:t>or discuss all concerns regarding child safety or </a:t>
            </a:r>
            <a:r>
              <a:rPr lang="en-US" sz="1600" dirty="0" smtClean="0">
                <a:solidFill>
                  <a:schemeClr val="tx1"/>
                </a:solidFill>
                <a:latin typeface="Roboto Light" panose="02000000000000000000" pitchFamily="2" charset="0"/>
                <a:ea typeface="Roboto Light" panose="02000000000000000000" pitchFamily="2" charset="0"/>
              </a:rPr>
              <a:t>harm to </a:t>
            </a:r>
            <a:r>
              <a:rPr lang="en-US" sz="1600" dirty="0">
                <a:solidFill>
                  <a:schemeClr val="tx1"/>
                </a:solidFill>
                <a:latin typeface="Roboto Light" panose="02000000000000000000" pitchFamily="2" charset="0"/>
                <a:ea typeface="Roboto Light" panose="02000000000000000000" pitchFamily="2" charset="0"/>
              </a:rPr>
              <a:t>the Child Safety </a:t>
            </a:r>
            <a:r>
              <a:rPr lang="en-US" sz="1600" dirty="0" smtClean="0">
                <a:solidFill>
                  <a:schemeClr val="tx1"/>
                </a:solidFill>
                <a:latin typeface="Roboto Light" panose="02000000000000000000" pitchFamily="2" charset="0"/>
                <a:ea typeface="Roboto Light" panose="02000000000000000000" pitchFamily="2" charset="0"/>
              </a:rPr>
              <a:t>Officer (People </a:t>
            </a:r>
            <a:r>
              <a:rPr lang="en-US" sz="1600" dirty="0">
                <a:solidFill>
                  <a:schemeClr val="tx1"/>
                </a:solidFill>
                <a:latin typeface="Roboto Light" panose="02000000000000000000" pitchFamily="2" charset="0"/>
                <a:ea typeface="Roboto Light" panose="02000000000000000000" pitchFamily="2" charset="0"/>
              </a:rPr>
              <a:t>&amp; </a:t>
            </a:r>
            <a:r>
              <a:rPr lang="en-US" sz="1600" dirty="0" smtClean="0">
                <a:solidFill>
                  <a:schemeClr val="tx1"/>
                </a:solidFill>
                <a:latin typeface="Roboto Light" panose="02000000000000000000" pitchFamily="2" charset="0"/>
                <a:ea typeface="Roboto Light" panose="02000000000000000000" pitchFamily="2" charset="0"/>
              </a:rPr>
              <a:t>Culture have details </a:t>
            </a:r>
            <a:r>
              <a:rPr lang="en-US" sz="1600" dirty="0">
                <a:solidFill>
                  <a:schemeClr val="tx1"/>
                </a:solidFill>
                <a:latin typeface="Roboto Light" panose="02000000000000000000" pitchFamily="2" charset="0"/>
                <a:ea typeface="Roboto Light" panose="02000000000000000000" pitchFamily="2" charset="0"/>
              </a:rPr>
              <a:t>of </a:t>
            </a:r>
            <a:r>
              <a:rPr lang="en-US" sz="1600" dirty="0" smtClean="0">
                <a:solidFill>
                  <a:schemeClr val="tx1"/>
                </a:solidFill>
                <a:latin typeface="Roboto Light" panose="02000000000000000000" pitchFamily="2" charset="0"/>
                <a:ea typeface="Roboto Light" panose="02000000000000000000" pitchFamily="2" charset="0"/>
              </a:rPr>
              <a:t>Child </a:t>
            </a:r>
            <a:r>
              <a:rPr lang="en-US" sz="1600" dirty="0">
                <a:solidFill>
                  <a:schemeClr val="tx1"/>
                </a:solidFill>
                <a:latin typeface="Roboto Light" panose="02000000000000000000" pitchFamily="2" charset="0"/>
                <a:ea typeface="Roboto Light" panose="02000000000000000000" pitchFamily="2" charset="0"/>
              </a:rPr>
              <a:t>Safety Officer/s).</a:t>
            </a:r>
          </a:p>
          <a:p>
            <a:pPr marL="285750" indent="-285750" algn="l">
              <a:buFont typeface="Arial" panose="020B0604020202020204" pitchFamily="34" charset="0"/>
              <a:buChar char="•"/>
            </a:pPr>
            <a:r>
              <a:rPr lang="en-US" sz="1600" dirty="0" smtClean="0">
                <a:solidFill>
                  <a:schemeClr val="tx1"/>
                </a:solidFill>
                <a:latin typeface="Roboto Light" panose="02000000000000000000" pitchFamily="2" charset="0"/>
                <a:ea typeface="Roboto Light" panose="02000000000000000000" pitchFamily="2" charset="0"/>
              </a:rPr>
              <a:t>Where </a:t>
            </a:r>
            <a:r>
              <a:rPr lang="en-US" sz="1600" dirty="0">
                <a:solidFill>
                  <a:schemeClr val="tx1"/>
                </a:solidFill>
                <a:latin typeface="Roboto Light" panose="02000000000000000000" pitchFamily="2" charset="0"/>
                <a:ea typeface="Roboto Light" panose="02000000000000000000" pitchFamily="2" charset="0"/>
              </a:rPr>
              <a:t>a child is in immediate danger call 000.</a:t>
            </a:r>
            <a:endParaRPr lang="en-AU" sz="1600" dirty="0">
              <a:solidFill>
                <a:schemeClr val="tx1"/>
              </a:solidFill>
              <a:latin typeface="Roboto Light" panose="02000000000000000000" pitchFamily="2" charset="0"/>
              <a:ea typeface="Roboto Light" panose="020000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9584" y="2348880"/>
            <a:ext cx="3744416" cy="2808312"/>
          </a:xfrm>
          <a:prstGeom prst="rect">
            <a:avLst/>
          </a:prstGeom>
        </p:spPr>
      </p:pic>
    </p:spTree>
    <p:extLst>
      <p:ext uri="{BB962C8B-B14F-4D97-AF65-F5344CB8AC3E}">
        <p14:creationId xmlns:p14="http://schemas.microsoft.com/office/powerpoint/2010/main" val="3277169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ctrTitle"/>
          </p:nvPr>
        </p:nvSpPr>
        <p:spPr>
          <a:xfrm>
            <a:off x="472008" y="838466"/>
            <a:ext cx="7772400" cy="648072"/>
          </a:xfrm>
        </p:spPr>
        <p:txBody>
          <a:bodyPr/>
          <a:lstStyle/>
          <a:p>
            <a:r>
              <a:rPr lang="en-AU" dirty="0" smtClean="0"/>
              <a:t>Child Safe Culture</a:t>
            </a:r>
            <a:endParaRPr lang="en-AU" dirty="0"/>
          </a:p>
        </p:txBody>
      </p:sp>
      <p:sp>
        <p:nvSpPr>
          <p:cNvPr id="2" name="TextBox 1"/>
          <p:cNvSpPr txBox="1"/>
          <p:nvPr/>
        </p:nvSpPr>
        <p:spPr>
          <a:xfrm>
            <a:off x="251520" y="1988840"/>
            <a:ext cx="5076056" cy="3831818"/>
          </a:xfrm>
          <a:prstGeom prst="rect">
            <a:avLst/>
          </a:prstGeom>
          <a:noFill/>
        </p:spPr>
        <p:txBody>
          <a:bodyPr wrap="square" rtlCol="0">
            <a:spAutoFit/>
          </a:bodyPr>
          <a:lstStyle/>
          <a:p>
            <a:pPr algn="l">
              <a:spcBef>
                <a:spcPts val="1824"/>
              </a:spcBef>
              <a:spcAft>
                <a:spcPts val="1200"/>
              </a:spcAft>
              <a:buClr>
                <a:srgbClr val="3183C5"/>
              </a:buClr>
              <a:tabLst>
                <a:tab pos="4305300" algn="l"/>
              </a:tabLst>
              <a:defRPr/>
            </a:pPr>
            <a:r>
              <a:rPr lang="en-US" sz="1600" b="1" dirty="0">
                <a:solidFill>
                  <a:schemeClr val="tx1"/>
                </a:solidFill>
              </a:rPr>
              <a:t>ANY person who believes, on reasonable grounds, that a child is in need of protection may </a:t>
            </a:r>
            <a:r>
              <a:rPr lang="en-US" sz="1600" b="1" dirty="0" smtClean="0">
                <a:solidFill>
                  <a:schemeClr val="tx1"/>
                </a:solidFill>
              </a:rPr>
              <a:t>report their concerns.</a:t>
            </a:r>
            <a:endParaRPr lang="en-US" sz="1600" b="1" dirty="0">
              <a:solidFill>
                <a:schemeClr val="tx1"/>
              </a:solidFill>
            </a:endParaRPr>
          </a:p>
          <a:p>
            <a:pPr marL="342900" indent="-342900" algn="l">
              <a:buClr>
                <a:srgbClr val="3183C5"/>
              </a:buClr>
              <a:buFont typeface="Arial"/>
              <a:buChar char="•"/>
              <a:defRPr/>
            </a:pPr>
            <a:r>
              <a:rPr lang="en-US" sz="1600" dirty="0">
                <a:solidFill>
                  <a:schemeClr val="tx1"/>
                </a:solidFill>
                <a:latin typeface="Roboto Light" panose="02000000000000000000" pitchFamily="2" charset="0"/>
                <a:ea typeface="Roboto Light" panose="02000000000000000000" pitchFamily="2" charset="0"/>
              </a:rPr>
              <a:t>You do not have to prove that abuse has taken place.  You only need reasonable grounds for your belief.</a:t>
            </a:r>
          </a:p>
          <a:p>
            <a:pPr marL="342900" indent="-342900" algn="l">
              <a:buClr>
                <a:srgbClr val="3183C5"/>
              </a:buClr>
              <a:buFont typeface="Arial"/>
              <a:buChar char="•"/>
              <a:defRPr/>
            </a:pPr>
            <a:r>
              <a:rPr lang="en-US" sz="1600" dirty="0">
                <a:solidFill>
                  <a:schemeClr val="tx1"/>
                </a:solidFill>
                <a:latin typeface="Roboto Light" panose="02000000000000000000" pitchFamily="2" charset="0"/>
                <a:ea typeface="Roboto Light" panose="02000000000000000000" pitchFamily="2" charset="0"/>
              </a:rPr>
              <a:t>You do not need permission from parents or caregivers to make a notification; nor do they need to be informed that a notification is being made.</a:t>
            </a:r>
          </a:p>
          <a:p>
            <a:pPr marL="342900" indent="-342900" algn="l">
              <a:buClr>
                <a:srgbClr val="3183C5"/>
              </a:buClr>
              <a:buFont typeface="Arial"/>
              <a:buChar char="•"/>
              <a:defRPr/>
            </a:pPr>
            <a:r>
              <a:rPr lang="en-US" sz="1600" dirty="0">
                <a:solidFill>
                  <a:schemeClr val="tx1"/>
                </a:solidFill>
                <a:latin typeface="Roboto Light" panose="02000000000000000000" pitchFamily="2" charset="0"/>
                <a:ea typeface="Roboto Light" panose="02000000000000000000" pitchFamily="2" charset="0"/>
              </a:rPr>
              <a:t>If you make a notification in good faith, you cannot be held legally liable - regardless of the outcome of the notification.</a:t>
            </a:r>
          </a:p>
          <a:p>
            <a:pPr marL="342900" indent="-342900" algn="l">
              <a:buClr>
                <a:srgbClr val="3183C5"/>
              </a:buClr>
              <a:buFont typeface="Arial"/>
              <a:buChar char="•"/>
              <a:defRPr/>
            </a:pPr>
            <a:r>
              <a:rPr lang="en-AU" sz="1600" dirty="0">
                <a:solidFill>
                  <a:schemeClr val="tx1"/>
                </a:solidFill>
                <a:latin typeface="Roboto Light" panose="02000000000000000000" pitchFamily="2" charset="0"/>
                <a:ea typeface="Roboto Light" panose="02000000000000000000" pitchFamily="2" charset="0"/>
              </a:rPr>
              <a:t>Your identity will remain confidential unless you need to give evidence if the matter goes to court.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9584" y="2348880"/>
            <a:ext cx="3744416" cy="2808312"/>
          </a:xfrm>
          <a:prstGeom prst="rect">
            <a:avLst/>
          </a:prstGeom>
        </p:spPr>
      </p:pic>
    </p:spTree>
    <p:extLst>
      <p:ext uri="{BB962C8B-B14F-4D97-AF65-F5344CB8AC3E}">
        <p14:creationId xmlns:p14="http://schemas.microsoft.com/office/powerpoint/2010/main" val="4110830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ctrTitle"/>
          </p:nvPr>
        </p:nvSpPr>
        <p:spPr>
          <a:xfrm>
            <a:off x="472008" y="838466"/>
            <a:ext cx="7772400" cy="648072"/>
          </a:xfrm>
        </p:spPr>
        <p:txBody>
          <a:bodyPr/>
          <a:lstStyle/>
          <a:p>
            <a:r>
              <a:rPr lang="en-AU" dirty="0" smtClean="0"/>
              <a:t>Does the Role Fit</a:t>
            </a:r>
            <a:endParaRPr lang="en-AU" dirty="0"/>
          </a:p>
        </p:txBody>
      </p:sp>
      <p:sp>
        <p:nvSpPr>
          <p:cNvPr id="3" name="Rectangle 2"/>
          <p:cNvSpPr/>
          <p:nvPr/>
        </p:nvSpPr>
        <p:spPr>
          <a:xfrm>
            <a:off x="251520" y="1988840"/>
            <a:ext cx="4460032" cy="3677930"/>
          </a:xfrm>
          <a:prstGeom prst="rect">
            <a:avLst/>
          </a:prstGeom>
        </p:spPr>
        <p:txBody>
          <a:bodyPr wrap="square">
            <a:spAutoFit/>
          </a:bodyPr>
          <a:lstStyle/>
          <a:p>
            <a:pPr algn="l">
              <a:buNone/>
            </a:pPr>
            <a:r>
              <a:rPr lang="en-AU" sz="1600" b="1" dirty="0">
                <a:solidFill>
                  <a:schemeClr val="tx1"/>
                </a:solidFill>
                <a:latin typeface="Roboto Light" panose="02000000000000000000" pitchFamily="2" charset="0"/>
                <a:ea typeface="Roboto Light" panose="02000000000000000000" pitchFamily="2" charset="0"/>
              </a:rPr>
              <a:t>The Right </a:t>
            </a:r>
            <a:r>
              <a:rPr lang="en-AU" sz="1600" b="1" dirty="0" smtClean="0">
                <a:solidFill>
                  <a:schemeClr val="tx1"/>
                </a:solidFill>
                <a:latin typeface="Roboto Light" panose="02000000000000000000" pitchFamily="2" charset="0"/>
                <a:ea typeface="Roboto Light" panose="02000000000000000000" pitchFamily="2" charset="0"/>
              </a:rPr>
              <a:t>Role</a:t>
            </a:r>
            <a:br>
              <a:rPr lang="en-AU" sz="1600" b="1" dirty="0" smtClean="0">
                <a:solidFill>
                  <a:schemeClr val="tx1"/>
                </a:solidFill>
                <a:latin typeface="Roboto Light" panose="02000000000000000000" pitchFamily="2" charset="0"/>
                <a:ea typeface="Roboto Light" panose="02000000000000000000" pitchFamily="2" charset="0"/>
              </a:rPr>
            </a:br>
            <a:r>
              <a:rPr lang="en-AU" sz="1600" dirty="0" smtClean="0">
                <a:solidFill>
                  <a:schemeClr val="tx1"/>
                </a:solidFill>
                <a:latin typeface="Roboto Light" panose="02000000000000000000" pitchFamily="2" charset="0"/>
                <a:ea typeface="Roboto Light" panose="02000000000000000000" pitchFamily="2" charset="0"/>
              </a:rPr>
              <a:t>Sometimes </a:t>
            </a:r>
            <a:r>
              <a:rPr lang="en-AU" sz="1600" dirty="0">
                <a:solidFill>
                  <a:schemeClr val="tx1"/>
                </a:solidFill>
                <a:latin typeface="Roboto Light" panose="02000000000000000000" pitchFamily="2" charset="0"/>
                <a:ea typeface="Roboto Light" panose="02000000000000000000" pitchFamily="2" charset="0"/>
              </a:rPr>
              <a:t>a role will not suit you, if this occurs please discuss this with your supervisor</a:t>
            </a:r>
            <a:r>
              <a:rPr lang="en-AU" sz="1600" dirty="0" smtClean="0">
                <a:solidFill>
                  <a:schemeClr val="tx1"/>
                </a:solidFill>
                <a:latin typeface="Roboto Light" panose="02000000000000000000" pitchFamily="2" charset="0"/>
                <a:ea typeface="Roboto Light" panose="02000000000000000000" pitchFamily="2" charset="0"/>
              </a:rPr>
              <a:t>.</a:t>
            </a:r>
            <a:endParaRPr lang="en-AU" sz="1600" dirty="0">
              <a:solidFill>
                <a:schemeClr val="tx1"/>
              </a:solidFill>
              <a:latin typeface="Roboto Light" panose="02000000000000000000" pitchFamily="2" charset="0"/>
              <a:ea typeface="Roboto Light" panose="02000000000000000000" pitchFamily="2" charset="0"/>
            </a:endParaRPr>
          </a:p>
          <a:p>
            <a:pPr algn="l">
              <a:buNone/>
            </a:pPr>
            <a:r>
              <a:rPr lang="en-AU" sz="1600" b="1" dirty="0" smtClean="0">
                <a:solidFill>
                  <a:schemeClr val="tx1"/>
                </a:solidFill>
                <a:latin typeface="Roboto Light" panose="02000000000000000000" pitchFamily="2" charset="0"/>
                <a:ea typeface="Roboto Light" panose="02000000000000000000" pitchFamily="2" charset="0"/>
              </a:rPr>
              <a:t>Resignation</a:t>
            </a:r>
            <a:br>
              <a:rPr lang="en-AU" sz="1600" b="1" dirty="0" smtClean="0">
                <a:solidFill>
                  <a:schemeClr val="tx1"/>
                </a:solidFill>
                <a:latin typeface="Roboto Light" panose="02000000000000000000" pitchFamily="2" charset="0"/>
                <a:ea typeface="Roboto Light" panose="02000000000000000000" pitchFamily="2" charset="0"/>
              </a:rPr>
            </a:br>
            <a:r>
              <a:rPr lang="en-AU" sz="1600" dirty="0" smtClean="0">
                <a:solidFill>
                  <a:schemeClr val="tx1"/>
                </a:solidFill>
                <a:latin typeface="Roboto Light" panose="02000000000000000000" pitchFamily="2" charset="0"/>
                <a:ea typeface="Roboto Light" panose="02000000000000000000" pitchFamily="2" charset="0"/>
              </a:rPr>
              <a:t>If </a:t>
            </a:r>
            <a:r>
              <a:rPr lang="en-AU" sz="1600" dirty="0">
                <a:solidFill>
                  <a:schemeClr val="tx1"/>
                </a:solidFill>
                <a:latin typeface="Roboto Light" panose="02000000000000000000" pitchFamily="2" charset="0"/>
                <a:ea typeface="Roboto Light" panose="02000000000000000000" pitchFamily="2" charset="0"/>
              </a:rPr>
              <a:t>you choose to resign please give as much notice as possible</a:t>
            </a:r>
            <a:r>
              <a:rPr lang="en-AU" sz="1600" dirty="0" smtClean="0">
                <a:solidFill>
                  <a:schemeClr val="tx1"/>
                </a:solidFill>
                <a:latin typeface="Roboto Light" panose="02000000000000000000" pitchFamily="2" charset="0"/>
                <a:ea typeface="Roboto Light" panose="02000000000000000000" pitchFamily="2" charset="0"/>
              </a:rPr>
              <a:t>.</a:t>
            </a:r>
            <a:endParaRPr lang="en-AU" sz="1600" dirty="0">
              <a:solidFill>
                <a:schemeClr val="tx1"/>
              </a:solidFill>
              <a:latin typeface="Roboto Light" panose="02000000000000000000" pitchFamily="2" charset="0"/>
              <a:ea typeface="Roboto Light" panose="02000000000000000000" pitchFamily="2" charset="0"/>
            </a:endParaRPr>
          </a:p>
          <a:p>
            <a:pPr algn="l">
              <a:buNone/>
            </a:pPr>
            <a:r>
              <a:rPr lang="en-AU" sz="1600" b="1" dirty="0">
                <a:solidFill>
                  <a:schemeClr val="tx1"/>
                </a:solidFill>
                <a:latin typeface="Roboto Light" panose="02000000000000000000" pitchFamily="2" charset="0"/>
                <a:ea typeface="Roboto Light" panose="02000000000000000000" pitchFamily="2" charset="0"/>
              </a:rPr>
              <a:t>Discontinuation of </a:t>
            </a:r>
            <a:r>
              <a:rPr lang="en-AU" sz="1600" b="1" dirty="0" smtClean="0">
                <a:solidFill>
                  <a:schemeClr val="tx1"/>
                </a:solidFill>
                <a:latin typeface="Roboto Light" panose="02000000000000000000" pitchFamily="2" charset="0"/>
                <a:ea typeface="Roboto Light" panose="02000000000000000000" pitchFamily="2" charset="0"/>
              </a:rPr>
              <a:t>Service</a:t>
            </a:r>
            <a:r>
              <a:rPr lang="en-AU" sz="1600" dirty="0">
                <a:solidFill>
                  <a:schemeClr val="tx1"/>
                </a:solidFill>
                <a:latin typeface="Roboto Light" panose="02000000000000000000" pitchFamily="2" charset="0"/>
                <a:ea typeface="Roboto Light" panose="02000000000000000000" pitchFamily="2" charset="0"/>
              </a:rPr>
              <a:t/>
            </a:r>
            <a:br>
              <a:rPr lang="en-AU" sz="1600" dirty="0">
                <a:solidFill>
                  <a:schemeClr val="tx1"/>
                </a:solidFill>
                <a:latin typeface="Roboto Light" panose="02000000000000000000" pitchFamily="2" charset="0"/>
                <a:ea typeface="Roboto Light" panose="02000000000000000000" pitchFamily="2" charset="0"/>
              </a:rPr>
            </a:br>
            <a:r>
              <a:rPr lang="en-AU" sz="1600" dirty="0">
                <a:solidFill>
                  <a:schemeClr val="tx1"/>
                </a:solidFill>
                <a:latin typeface="Roboto Light" panose="02000000000000000000" pitchFamily="2" charset="0"/>
                <a:ea typeface="Roboto Light" panose="02000000000000000000" pitchFamily="2" charset="0"/>
              </a:rPr>
              <a:t>If this occurs it could follow, for example, instances of a volunteer behaving in a that is harmful or contrary to Council policies. </a:t>
            </a:r>
          </a:p>
          <a:p>
            <a:pPr algn="l">
              <a:buNone/>
            </a:pPr>
            <a:r>
              <a:rPr lang="en-AU" sz="1600" b="1" dirty="0">
                <a:solidFill>
                  <a:schemeClr val="tx1"/>
                </a:solidFill>
                <a:latin typeface="Roboto Light" panose="02000000000000000000" pitchFamily="2" charset="0"/>
                <a:ea typeface="Roboto Light" panose="02000000000000000000" pitchFamily="2" charset="0"/>
              </a:rPr>
              <a:t>Exit </a:t>
            </a:r>
            <a:r>
              <a:rPr lang="en-AU" sz="1600" b="1" dirty="0" smtClean="0">
                <a:solidFill>
                  <a:schemeClr val="tx1"/>
                </a:solidFill>
                <a:latin typeface="Roboto Light" panose="02000000000000000000" pitchFamily="2" charset="0"/>
                <a:ea typeface="Roboto Light" panose="02000000000000000000" pitchFamily="2" charset="0"/>
              </a:rPr>
              <a:t>Interview</a:t>
            </a:r>
            <a:br>
              <a:rPr lang="en-AU" sz="1600" b="1" dirty="0" smtClean="0">
                <a:solidFill>
                  <a:schemeClr val="tx1"/>
                </a:solidFill>
                <a:latin typeface="Roboto Light" panose="02000000000000000000" pitchFamily="2" charset="0"/>
                <a:ea typeface="Roboto Light" panose="02000000000000000000" pitchFamily="2" charset="0"/>
              </a:rPr>
            </a:br>
            <a:r>
              <a:rPr lang="en-AU" sz="1600" dirty="0" smtClean="0">
                <a:solidFill>
                  <a:schemeClr val="tx1"/>
                </a:solidFill>
                <a:latin typeface="Roboto Light" panose="02000000000000000000" pitchFamily="2" charset="0"/>
                <a:ea typeface="Roboto Light" panose="02000000000000000000" pitchFamily="2" charset="0"/>
              </a:rPr>
              <a:t>We </a:t>
            </a:r>
            <a:r>
              <a:rPr lang="en-AU" sz="1600" dirty="0">
                <a:solidFill>
                  <a:schemeClr val="tx1"/>
                </a:solidFill>
                <a:latin typeface="Roboto Light" panose="02000000000000000000" pitchFamily="2" charset="0"/>
                <a:ea typeface="Roboto Light" panose="02000000000000000000" pitchFamily="2" charset="0"/>
              </a:rPr>
              <a:t>will offer you an exit interview to capture your feedback about your volunteer experience</a:t>
            </a:r>
            <a:endParaRPr lang="en-US" sz="1600" dirty="0">
              <a:solidFill>
                <a:schemeClr val="tx1"/>
              </a:solidFill>
              <a:latin typeface="Roboto Light" panose="02000000000000000000" pitchFamily="2" charset="0"/>
              <a:ea typeface="Roboto Light" panose="02000000000000000000" pitchFamily="2"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8690"/>
          <a:stretch/>
        </p:blipFill>
        <p:spPr>
          <a:xfrm>
            <a:off x="5191782" y="2348880"/>
            <a:ext cx="3952218" cy="2880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2843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ctrTitle"/>
          </p:nvPr>
        </p:nvSpPr>
        <p:spPr>
          <a:xfrm>
            <a:off x="467544" y="842236"/>
            <a:ext cx="7772400" cy="648072"/>
          </a:xfrm>
          <a:prstGeom prst="rect">
            <a:avLst/>
          </a:prstGeom>
        </p:spPr>
        <p:txBody>
          <a:bodyPr/>
          <a:lstStyle/>
          <a:p>
            <a:r>
              <a:rPr lang="en-US" dirty="0" smtClean="0"/>
              <a:t>Welcome</a:t>
            </a:r>
            <a:endParaRPr lang="en-GB" dirty="0">
              <a:solidFill>
                <a:schemeClr val="bg1"/>
              </a:solidFill>
              <a:latin typeface="Roboto Light" panose="02000000000000000000" pitchFamily="2" charset="0"/>
              <a:ea typeface="Roboto Light" panose="02000000000000000000" pitchFamily="2" charset="0"/>
            </a:endParaRPr>
          </a:p>
        </p:txBody>
      </p:sp>
      <p:sp>
        <p:nvSpPr>
          <p:cNvPr id="2" name="Rectangle 1"/>
          <p:cNvSpPr/>
          <p:nvPr/>
        </p:nvSpPr>
        <p:spPr>
          <a:xfrm>
            <a:off x="755576" y="3572810"/>
            <a:ext cx="1518364" cy="338554"/>
          </a:xfrm>
          <a:prstGeom prst="rect">
            <a:avLst/>
          </a:prstGeom>
        </p:spPr>
        <p:txBody>
          <a:bodyPr wrap="none">
            <a:spAutoFit/>
          </a:bodyPr>
          <a:lstStyle/>
          <a:p>
            <a:r>
              <a:rPr lang="en-AU" sz="1600" dirty="0">
                <a:solidFill>
                  <a:schemeClr val="tx1"/>
                </a:solidFill>
                <a:latin typeface="Roboto Light" panose="02000000000000000000" pitchFamily="2" charset="0"/>
                <a:ea typeface="Roboto Light" panose="02000000000000000000" pitchFamily="2" charset="0"/>
              </a:rPr>
              <a:t>Julie Eisenbise</a:t>
            </a:r>
          </a:p>
        </p:txBody>
      </p:sp>
      <p:sp>
        <p:nvSpPr>
          <p:cNvPr id="3" name="Rectangle 2"/>
          <p:cNvSpPr/>
          <p:nvPr/>
        </p:nvSpPr>
        <p:spPr>
          <a:xfrm>
            <a:off x="3722420" y="3572810"/>
            <a:ext cx="1569660" cy="338554"/>
          </a:xfrm>
          <a:prstGeom prst="rect">
            <a:avLst/>
          </a:prstGeom>
        </p:spPr>
        <p:txBody>
          <a:bodyPr wrap="none">
            <a:spAutoFit/>
          </a:bodyPr>
          <a:lstStyle/>
          <a:p>
            <a:r>
              <a:rPr lang="en-AU" sz="1600" dirty="0">
                <a:solidFill>
                  <a:schemeClr val="tx1"/>
                </a:solidFill>
                <a:latin typeface="Roboto Light" panose="02000000000000000000" pitchFamily="2" charset="0"/>
                <a:ea typeface="Roboto Light" panose="02000000000000000000" pitchFamily="2" charset="0"/>
              </a:rPr>
              <a:t>Christian Zahra</a:t>
            </a:r>
          </a:p>
        </p:txBody>
      </p:sp>
      <p:sp>
        <p:nvSpPr>
          <p:cNvPr id="4" name="Rectangle 3"/>
          <p:cNvSpPr/>
          <p:nvPr/>
        </p:nvSpPr>
        <p:spPr>
          <a:xfrm>
            <a:off x="6804248" y="3588015"/>
            <a:ext cx="1202573" cy="338554"/>
          </a:xfrm>
          <a:prstGeom prst="rect">
            <a:avLst/>
          </a:prstGeom>
        </p:spPr>
        <p:txBody>
          <a:bodyPr wrap="none">
            <a:spAutoFit/>
          </a:bodyPr>
          <a:lstStyle/>
          <a:p>
            <a:r>
              <a:rPr lang="en-AU" sz="1600" dirty="0">
                <a:solidFill>
                  <a:schemeClr val="tx1"/>
                </a:solidFill>
                <a:latin typeface="Roboto Light" panose="02000000000000000000" pitchFamily="2" charset="0"/>
                <a:ea typeface="Roboto Light" panose="02000000000000000000" pitchFamily="2" charset="0"/>
              </a:rPr>
              <a:t>Rick Brown</a:t>
            </a:r>
          </a:p>
        </p:txBody>
      </p:sp>
      <p:grpSp>
        <p:nvGrpSpPr>
          <p:cNvPr id="9" name="Group 8"/>
          <p:cNvGrpSpPr/>
          <p:nvPr/>
        </p:nvGrpSpPr>
        <p:grpSpPr>
          <a:xfrm>
            <a:off x="323529" y="4028694"/>
            <a:ext cx="8461257" cy="1776570"/>
            <a:chOff x="323529" y="3452630"/>
            <a:chExt cx="8461257" cy="177657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3452630"/>
              <a:ext cx="2664296" cy="17765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3796" y="3452630"/>
              <a:ext cx="2665870" cy="17765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0535" y="3452630"/>
              <a:ext cx="2664251" cy="1776570"/>
            </a:xfrm>
            <a:prstGeom prst="rect">
              <a:avLst/>
            </a:prstGeom>
          </p:spPr>
        </p:pic>
      </p:grpSp>
      <p:sp>
        <p:nvSpPr>
          <p:cNvPr id="8" name="TextBox 7"/>
          <p:cNvSpPr txBox="1"/>
          <p:nvPr/>
        </p:nvSpPr>
        <p:spPr>
          <a:xfrm>
            <a:off x="323528" y="2000397"/>
            <a:ext cx="8461258" cy="1451679"/>
          </a:xfrm>
          <a:prstGeom prst="rect">
            <a:avLst/>
          </a:prstGeom>
          <a:noFill/>
        </p:spPr>
        <p:txBody>
          <a:bodyPr wrap="square" rtlCol="0">
            <a:spAutoFit/>
          </a:bodyPr>
          <a:lstStyle/>
          <a:p>
            <a:pPr algn="l"/>
            <a:r>
              <a:rPr lang="en-AU" sz="1600" dirty="0" smtClean="0">
                <a:solidFill>
                  <a:schemeClr val="tx1"/>
                </a:solidFill>
                <a:latin typeface="Roboto Light" panose="02000000000000000000" pitchFamily="2" charset="0"/>
                <a:ea typeface="Roboto Light" panose="02000000000000000000" pitchFamily="2" charset="0"/>
              </a:rPr>
              <a:t>South Gippsland Shire Council is led by three Administrators appointed in 2019. The Administrators make strategic decisions to guide the direction and activities of Council. If you would like to communicate with any of the Administrators you can get their contact details via Council’s website – </a:t>
            </a:r>
            <a:r>
              <a:rPr lang="en-AU" sz="1600" dirty="0" smtClean="0">
                <a:solidFill>
                  <a:schemeClr val="tx1"/>
                </a:solidFill>
                <a:latin typeface="Roboto Light" panose="02000000000000000000" pitchFamily="2" charset="0"/>
                <a:ea typeface="Roboto Light" panose="02000000000000000000" pitchFamily="2" charset="0"/>
                <a:hlinkClick r:id="rId6"/>
              </a:rPr>
              <a:t>www.southgippsland.vic.gov.au</a:t>
            </a:r>
            <a:endParaRPr lang="en-AU" sz="1600" dirty="0" smtClean="0">
              <a:solidFill>
                <a:schemeClr val="tx1"/>
              </a:solidFill>
              <a:latin typeface="Roboto Light" panose="02000000000000000000" pitchFamily="2" charset="0"/>
              <a:ea typeface="Roboto Light" panose="02000000000000000000" pitchFamily="2" charset="0"/>
            </a:endParaRPr>
          </a:p>
          <a:p>
            <a:pPr algn="l"/>
            <a:endParaRPr lang="en-AU" sz="1600" dirty="0" smtClean="0">
              <a:solidFill>
                <a:schemeClr val="tx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571044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ctrTitle"/>
          </p:nvPr>
        </p:nvSpPr>
        <p:spPr>
          <a:xfrm>
            <a:off x="472008" y="838466"/>
            <a:ext cx="7772400" cy="648072"/>
          </a:xfrm>
        </p:spPr>
        <p:txBody>
          <a:bodyPr/>
          <a:lstStyle/>
          <a:p>
            <a:r>
              <a:rPr lang="en-AU" dirty="0" smtClean="0"/>
              <a:t>Time to Finish Volunteering</a:t>
            </a:r>
            <a:endParaRPr lang="en-AU" dirty="0"/>
          </a:p>
        </p:txBody>
      </p:sp>
      <p:sp>
        <p:nvSpPr>
          <p:cNvPr id="2" name="TextBox 1"/>
          <p:cNvSpPr txBox="1"/>
          <p:nvPr/>
        </p:nvSpPr>
        <p:spPr>
          <a:xfrm>
            <a:off x="258216" y="1988840"/>
            <a:ext cx="4099992" cy="3303468"/>
          </a:xfrm>
          <a:prstGeom prst="rect">
            <a:avLst/>
          </a:prstGeom>
          <a:noFill/>
        </p:spPr>
        <p:txBody>
          <a:bodyPr wrap="square" rtlCol="0">
            <a:spAutoFit/>
          </a:bodyPr>
          <a:lstStyle/>
          <a:p>
            <a:pPr algn="l"/>
            <a:r>
              <a:rPr lang="en-AU" sz="1600" b="1" dirty="0">
                <a:solidFill>
                  <a:schemeClr val="tx1"/>
                </a:solidFill>
                <a:latin typeface="Roboto Light" panose="02000000000000000000" pitchFamily="2" charset="0"/>
                <a:ea typeface="Roboto Light" panose="02000000000000000000" pitchFamily="2" charset="0"/>
              </a:rPr>
              <a:t>Resignation </a:t>
            </a:r>
            <a:endParaRPr lang="en-AU" sz="1600" b="1" dirty="0" smtClean="0">
              <a:solidFill>
                <a:schemeClr val="tx1"/>
              </a:solidFill>
              <a:latin typeface="Roboto Light" panose="02000000000000000000" pitchFamily="2" charset="0"/>
              <a:ea typeface="Roboto Light" panose="02000000000000000000" pitchFamily="2" charset="0"/>
            </a:endParaRPr>
          </a:p>
          <a:p>
            <a:pPr algn="l"/>
            <a:r>
              <a:rPr lang="en-US" sz="1600" dirty="0">
                <a:solidFill>
                  <a:schemeClr val="tx1"/>
                </a:solidFill>
                <a:latin typeface="Roboto Light" panose="02000000000000000000" pitchFamily="2" charset="0"/>
                <a:ea typeface="Roboto Light" panose="02000000000000000000" pitchFamily="2" charset="0"/>
              </a:rPr>
              <a:t>We understand that your circumstances </a:t>
            </a:r>
            <a:r>
              <a:rPr lang="en-US" sz="1600" dirty="0" smtClean="0">
                <a:solidFill>
                  <a:schemeClr val="tx1"/>
                </a:solidFill>
                <a:latin typeface="Roboto Light" panose="02000000000000000000" pitchFamily="2" charset="0"/>
                <a:ea typeface="Roboto Light" panose="02000000000000000000" pitchFamily="2" charset="0"/>
              </a:rPr>
              <a:t>and preferences </a:t>
            </a:r>
            <a:r>
              <a:rPr lang="en-US" sz="1600" dirty="0">
                <a:solidFill>
                  <a:schemeClr val="tx1"/>
                </a:solidFill>
                <a:latin typeface="Roboto Light" panose="02000000000000000000" pitchFamily="2" charset="0"/>
                <a:ea typeface="Roboto Light" panose="02000000000000000000" pitchFamily="2" charset="0"/>
              </a:rPr>
              <a:t>may change and you may </a:t>
            </a:r>
            <a:r>
              <a:rPr lang="en-US" sz="1600" dirty="0" smtClean="0">
                <a:solidFill>
                  <a:schemeClr val="tx1"/>
                </a:solidFill>
                <a:latin typeface="Roboto Light" panose="02000000000000000000" pitchFamily="2" charset="0"/>
                <a:ea typeface="Roboto Light" panose="02000000000000000000" pitchFamily="2" charset="0"/>
              </a:rPr>
              <a:t>decide to </a:t>
            </a:r>
            <a:r>
              <a:rPr lang="en-US" sz="1600" dirty="0">
                <a:solidFill>
                  <a:schemeClr val="tx1"/>
                </a:solidFill>
                <a:latin typeface="Roboto Light" panose="02000000000000000000" pitchFamily="2" charset="0"/>
                <a:ea typeface="Roboto Light" panose="02000000000000000000" pitchFamily="2" charset="0"/>
              </a:rPr>
              <a:t>leave. If this occurs it is preferable that </a:t>
            </a:r>
            <a:r>
              <a:rPr lang="en-US" sz="1600" dirty="0" smtClean="0">
                <a:solidFill>
                  <a:schemeClr val="tx1"/>
                </a:solidFill>
                <a:latin typeface="Roboto Light" panose="02000000000000000000" pitchFamily="2" charset="0"/>
                <a:ea typeface="Roboto Light" panose="02000000000000000000" pitchFamily="2" charset="0"/>
              </a:rPr>
              <a:t>you give </a:t>
            </a:r>
            <a:r>
              <a:rPr lang="en-US" sz="1600" dirty="0">
                <a:solidFill>
                  <a:schemeClr val="tx1"/>
                </a:solidFill>
                <a:latin typeface="Roboto Light" panose="02000000000000000000" pitchFamily="2" charset="0"/>
                <a:ea typeface="Roboto Light" panose="02000000000000000000" pitchFamily="2" charset="0"/>
              </a:rPr>
              <a:t>as much notice as possible to allow </a:t>
            </a:r>
            <a:r>
              <a:rPr lang="en-US" sz="1600" dirty="0" smtClean="0">
                <a:solidFill>
                  <a:schemeClr val="tx1"/>
                </a:solidFill>
                <a:latin typeface="Roboto Light" panose="02000000000000000000" pitchFamily="2" charset="0"/>
                <a:ea typeface="Roboto Light" panose="02000000000000000000" pitchFamily="2" charset="0"/>
              </a:rPr>
              <a:t>your supervisor </a:t>
            </a:r>
            <a:r>
              <a:rPr lang="en-US" sz="1600" dirty="0">
                <a:solidFill>
                  <a:schemeClr val="tx1"/>
                </a:solidFill>
                <a:latin typeface="Roboto Light" panose="02000000000000000000" pitchFamily="2" charset="0"/>
                <a:ea typeface="Roboto Light" panose="02000000000000000000" pitchFamily="2" charset="0"/>
              </a:rPr>
              <a:t>to find someone to take over </a:t>
            </a:r>
            <a:r>
              <a:rPr lang="en-US" sz="1600" dirty="0" smtClean="0">
                <a:solidFill>
                  <a:schemeClr val="tx1"/>
                </a:solidFill>
                <a:latin typeface="Roboto Light" panose="02000000000000000000" pitchFamily="2" charset="0"/>
                <a:ea typeface="Roboto Light" panose="02000000000000000000" pitchFamily="2" charset="0"/>
              </a:rPr>
              <a:t>your </a:t>
            </a:r>
            <a:r>
              <a:rPr lang="en-AU" sz="1600" dirty="0" smtClean="0">
                <a:solidFill>
                  <a:schemeClr val="tx1"/>
                </a:solidFill>
                <a:latin typeface="Roboto Light" panose="02000000000000000000" pitchFamily="2" charset="0"/>
                <a:ea typeface="Roboto Light" panose="02000000000000000000" pitchFamily="2" charset="0"/>
              </a:rPr>
              <a:t>duties</a:t>
            </a:r>
            <a:r>
              <a:rPr lang="en-AU" sz="1600" dirty="0">
                <a:solidFill>
                  <a:schemeClr val="tx1"/>
                </a:solidFill>
                <a:latin typeface="Roboto Light" panose="02000000000000000000" pitchFamily="2" charset="0"/>
                <a:ea typeface="Roboto Light" panose="02000000000000000000" pitchFamily="2" charset="0"/>
              </a:rPr>
              <a:t>.</a:t>
            </a:r>
          </a:p>
          <a:p>
            <a:pPr algn="l"/>
            <a:r>
              <a:rPr lang="en-US" sz="1600" dirty="0">
                <a:solidFill>
                  <a:schemeClr val="tx1"/>
                </a:solidFill>
                <a:latin typeface="Roboto Light" panose="02000000000000000000" pitchFamily="2" charset="0"/>
                <a:ea typeface="Roboto Light" panose="02000000000000000000" pitchFamily="2" charset="0"/>
              </a:rPr>
              <a:t>Because we value your contribution </a:t>
            </a:r>
            <a:r>
              <a:rPr lang="en-US" sz="1600" dirty="0" smtClean="0">
                <a:solidFill>
                  <a:schemeClr val="tx1"/>
                </a:solidFill>
                <a:latin typeface="Roboto Light" panose="02000000000000000000" pitchFamily="2" charset="0"/>
                <a:ea typeface="Roboto Light" panose="02000000000000000000" pitchFamily="2" charset="0"/>
              </a:rPr>
              <a:t>and feedback</a:t>
            </a:r>
            <a:r>
              <a:rPr lang="en-US" sz="1600" dirty="0">
                <a:solidFill>
                  <a:schemeClr val="tx1"/>
                </a:solidFill>
                <a:latin typeface="Roboto Light" panose="02000000000000000000" pitchFamily="2" charset="0"/>
                <a:ea typeface="Roboto Light" panose="02000000000000000000" pitchFamily="2" charset="0"/>
              </a:rPr>
              <a:t>, we would like to </a:t>
            </a:r>
            <a:r>
              <a:rPr lang="en-US" sz="1600" dirty="0" smtClean="0">
                <a:solidFill>
                  <a:schemeClr val="tx1"/>
                </a:solidFill>
                <a:latin typeface="Roboto Light" panose="02000000000000000000" pitchFamily="2" charset="0"/>
                <a:ea typeface="Roboto Light" panose="02000000000000000000" pitchFamily="2" charset="0"/>
              </a:rPr>
              <a:t>complete </a:t>
            </a:r>
            <a:r>
              <a:rPr lang="en-US" sz="1600" dirty="0">
                <a:solidFill>
                  <a:schemeClr val="tx1"/>
                </a:solidFill>
                <a:latin typeface="Roboto Light" panose="02000000000000000000" pitchFamily="2" charset="0"/>
                <a:ea typeface="Roboto Light" panose="02000000000000000000" pitchFamily="2" charset="0"/>
              </a:rPr>
              <a:t>an </a:t>
            </a:r>
            <a:r>
              <a:rPr lang="en-US" sz="1600" b="1" dirty="0" smtClean="0">
                <a:solidFill>
                  <a:schemeClr val="tx1"/>
                </a:solidFill>
                <a:latin typeface="Roboto Light" panose="02000000000000000000" pitchFamily="2" charset="0"/>
                <a:ea typeface="Roboto Light" panose="02000000000000000000" pitchFamily="2" charset="0"/>
              </a:rPr>
              <a:t>Exit </a:t>
            </a:r>
            <a:r>
              <a:rPr lang="en-US" sz="1600" b="1" dirty="0">
                <a:solidFill>
                  <a:schemeClr val="tx1"/>
                </a:solidFill>
                <a:latin typeface="Roboto Light" panose="02000000000000000000" pitchFamily="2" charset="0"/>
                <a:ea typeface="Roboto Light" panose="02000000000000000000" pitchFamily="2" charset="0"/>
              </a:rPr>
              <a:t>I</a:t>
            </a:r>
            <a:r>
              <a:rPr lang="en-US" sz="1600" b="1" dirty="0" smtClean="0">
                <a:solidFill>
                  <a:schemeClr val="tx1"/>
                </a:solidFill>
                <a:latin typeface="Roboto Light" panose="02000000000000000000" pitchFamily="2" charset="0"/>
                <a:ea typeface="Roboto Light" panose="02000000000000000000" pitchFamily="2" charset="0"/>
              </a:rPr>
              <a:t>nterview</a:t>
            </a:r>
            <a:r>
              <a:rPr lang="en-US" sz="1600" dirty="0" smtClean="0">
                <a:solidFill>
                  <a:schemeClr val="tx1"/>
                </a:solidFill>
                <a:latin typeface="Roboto Light" panose="02000000000000000000" pitchFamily="2" charset="0"/>
                <a:ea typeface="Roboto Light" panose="02000000000000000000" pitchFamily="2" charset="0"/>
              </a:rPr>
              <a:t> </a:t>
            </a:r>
            <a:r>
              <a:rPr lang="en-US" sz="1600" dirty="0">
                <a:solidFill>
                  <a:schemeClr val="tx1"/>
                </a:solidFill>
                <a:latin typeface="Roboto Light" panose="02000000000000000000" pitchFamily="2" charset="0"/>
                <a:ea typeface="Roboto Light" panose="02000000000000000000" pitchFamily="2" charset="0"/>
              </a:rPr>
              <a:t>with you. This will provide </a:t>
            </a:r>
            <a:r>
              <a:rPr lang="en-US" sz="1600" dirty="0" smtClean="0">
                <a:solidFill>
                  <a:schemeClr val="tx1"/>
                </a:solidFill>
                <a:latin typeface="Roboto Light" panose="02000000000000000000" pitchFamily="2" charset="0"/>
                <a:ea typeface="Roboto Light" panose="02000000000000000000" pitchFamily="2" charset="0"/>
              </a:rPr>
              <a:t>valuable feedback </a:t>
            </a:r>
            <a:r>
              <a:rPr lang="en-US" sz="1600" dirty="0">
                <a:solidFill>
                  <a:schemeClr val="tx1"/>
                </a:solidFill>
                <a:latin typeface="Roboto Light" panose="02000000000000000000" pitchFamily="2" charset="0"/>
                <a:ea typeface="Roboto Light" panose="02000000000000000000" pitchFamily="2" charset="0"/>
              </a:rPr>
              <a:t>and help us </a:t>
            </a:r>
            <a:r>
              <a:rPr lang="en-US" sz="1600" dirty="0" smtClean="0">
                <a:solidFill>
                  <a:schemeClr val="tx1"/>
                </a:solidFill>
                <a:latin typeface="Roboto Light" panose="02000000000000000000" pitchFamily="2" charset="0"/>
                <a:ea typeface="Roboto Light" panose="02000000000000000000" pitchFamily="2" charset="0"/>
              </a:rPr>
              <a:t>in supporting </a:t>
            </a:r>
            <a:r>
              <a:rPr lang="en-US" sz="1600" dirty="0">
                <a:solidFill>
                  <a:schemeClr val="tx1"/>
                </a:solidFill>
                <a:latin typeface="Roboto Light" panose="02000000000000000000" pitchFamily="2" charset="0"/>
                <a:ea typeface="Roboto Light" panose="02000000000000000000" pitchFamily="2" charset="0"/>
              </a:rPr>
              <a:t>volunteers </a:t>
            </a:r>
            <a:r>
              <a:rPr lang="en-US" sz="1600" dirty="0" smtClean="0">
                <a:solidFill>
                  <a:schemeClr val="tx1"/>
                </a:solidFill>
                <a:latin typeface="Roboto Light" panose="02000000000000000000" pitchFamily="2" charset="0"/>
                <a:ea typeface="Roboto Light" panose="02000000000000000000" pitchFamily="2" charset="0"/>
              </a:rPr>
              <a:t>in </a:t>
            </a:r>
            <a:r>
              <a:rPr lang="en-AU" sz="1600" dirty="0" smtClean="0">
                <a:solidFill>
                  <a:schemeClr val="tx1"/>
                </a:solidFill>
                <a:latin typeface="Roboto Light" panose="02000000000000000000" pitchFamily="2" charset="0"/>
                <a:ea typeface="Roboto Light" panose="02000000000000000000" pitchFamily="2" charset="0"/>
              </a:rPr>
              <a:t>the </a:t>
            </a:r>
            <a:r>
              <a:rPr lang="en-AU" sz="1600" dirty="0">
                <a:solidFill>
                  <a:schemeClr val="tx1"/>
                </a:solidFill>
                <a:latin typeface="Roboto Light" panose="02000000000000000000" pitchFamily="2" charset="0"/>
                <a:ea typeface="Roboto Light" panose="02000000000000000000" pitchFamily="2" charset="0"/>
              </a:rPr>
              <a:t>future</a:t>
            </a:r>
            <a:r>
              <a:rPr lang="en-AU" sz="1600" dirty="0" smtClean="0">
                <a:solidFill>
                  <a:schemeClr val="tx1"/>
                </a:solidFill>
                <a:latin typeface="Roboto Light" panose="02000000000000000000" pitchFamily="2" charset="0"/>
                <a:ea typeface="Roboto Light" panose="02000000000000000000" pitchFamily="2" charset="0"/>
              </a:rPr>
              <a:t>.</a:t>
            </a:r>
            <a:endParaRPr lang="en-AU" sz="1600" b="1" dirty="0" smtClean="0">
              <a:solidFill>
                <a:schemeClr val="tx1"/>
              </a:solidFill>
              <a:latin typeface="Roboto Light" panose="02000000000000000000" pitchFamily="2" charset="0"/>
              <a:ea typeface="Roboto Light"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270" y="2492896"/>
            <a:ext cx="3787306" cy="2520280"/>
          </a:xfrm>
          <a:prstGeom prst="rect">
            <a:avLst/>
          </a:prstGeom>
        </p:spPr>
      </p:pic>
    </p:spTree>
    <p:extLst>
      <p:ext uri="{BB962C8B-B14F-4D97-AF65-F5344CB8AC3E}">
        <p14:creationId xmlns:p14="http://schemas.microsoft.com/office/powerpoint/2010/main" val="3898036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ctrTitle"/>
          </p:nvPr>
        </p:nvSpPr>
        <p:spPr>
          <a:xfrm>
            <a:off x="472008" y="838466"/>
            <a:ext cx="7772400" cy="648072"/>
          </a:xfrm>
        </p:spPr>
        <p:txBody>
          <a:bodyPr/>
          <a:lstStyle/>
          <a:p>
            <a:r>
              <a:rPr lang="en-AU" dirty="0" smtClean="0"/>
              <a:t>Time to Finish Volunteering</a:t>
            </a:r>
            <a:endParaRPr lang="en-AU" dirty="0"/>
          </a:p>
        </p:txBody>
      </p:sp>
      <p:sp>
        <p:nvSpPr>
          <p:cNvPr id="2" name="TextBox 1"/>
          <p:cNvSpPr txBox="1"/>
          <p:nvPr/>
        </p:nvSpPr>
        <p:spPr>
          <a:xfrm>
            <a:off x="251520" y="1988840"/>
            <a:ext cx="3595936" cy="3795911"/>
          </a:xfrm>
          <a:prstGeom prst="rect">
            <a:avLst/>
          </a:prstGeom>
          <a:noFill/>
        </p:spPr>
        <p:txBody>
          <a:bodyPr wrap="square" rtlCol="0">
            <a:spAutoFit/>
          </a:bodyPr>
          <a:lstStyle/>
          <a:p>
            <a:pPr algn="l"/>
            <a:r>
              <a:rPr lang="en-AU" sz="1600" b="1" dirty="0" smtClean="0">
                <a:solidFill>
                  <a:schemeClr val="tx1"/>
                </a:solidFill>
                <a:latin typeface="Roboto Light" panose="02000000000000000000" pitchFamily="2" charset="0"/>
                <a:ea typeface="Roboto Light" panose="02000000000000000000" pitchFamily="2" charset="0"/>
              </a:rPr>
              <a:t>Discontinuation of Service</a:t>
            </a:r>
          </a:p>
          <a:p>
            <a:pPr algn="l"/>
            <a:r>
              <a:rPr lang="en-US" sz="1600" dirty="0">
                <a:solidFill>
                  <a:schemeClr val="tx1"/>
                </a:solidFill>
                <a:latin typeface="Roboto Light" panose="02000000000000000000" pitchFamily="2" charset="0"/>
                <a:ea typeface="Roboto Light" panose="02000000000000000000" pitchFamily="2" charset="0"/>
              </a:rPr>
              <a:t>In rare cases there may be a need </a:t>
            </a:r>
            <a:r>
              <a:rPr lang="en-US" sz="1600" dirty="0" smtClean="0">
                <a:solidFill>
                  <a:schemeClr val="tx1"/>
                </a:solidFill>
                <a:latin typeface="Roboto Light" panose="02000000000000000000" pitchFamily="2" charset="0"/>
                <a:ea typeface="Roboto Light" panose="02000000000000000000" pitchFamily="2" charset="0"/>
              </a:rPr>
              <a:t>to discontinue </a:t>
            </a:r>
            <a:r>
              <a:rPr lang="en-US" sz="1600" dirty="0">
                <a:solidFill>
                  <a:schemeClr val="tx1"/>
                </a:solidFill>
                <a:latin typeface="Roboto Light" panose="02000000000000000000" pitchFamily="2" charset="0"/>
                <a:ea typeface="Roboto Light" panose="02000000000000000000" pitchFamily="2" charset="0"/>
              </a:rPr>
              <a:t>the services of a </a:t>
            </a:r>
            <a:r>
              <a:rPr lang="en-US" sz="1600" dirty="0" smtClean="0">
                <a:solidFill>
                  <a:schemeClr val="tx1"/>
                </a:solidFill>
                <a:latin typeface="Roboto Light" panose="02000000000000000000" pitchFamily="2" charset="0"/>
                <a:ea typeface="Roboto Light" panose="02000000000000000000" pitchFamily="2" charset="0"/>
              </a:rPr>
              <a:t>volunteer. For </a:t>
            </a:r>
            <a:r>
              <a:rPr lang="en-US" sz="1600" dirty="0">
                <a:solidFill>
                  <a:schemeClr val="tx1"/>
                </a:solidFill>
                <a:latin typeface="Roboto Light" panose="02000000000000000000" pitchFamily="2" charset="0"/>
                <a:ea typeface="Roboto Light" panose="02000000000000000000" pitchFamily="2" charset="0"/>
              </a:rPr>
              <a:t>example, instances of a </a:t>
            </a:r>
            <a:r>
              <a:rPr lang="en-US" sz="1600" dirty="0" smtClean="0">
                <a:solidFill>
                  <a:schemeClr val="tx1"/>
                </a:solidFill>
                <a:latin typeface="Roboto Light" panose="02000000000000000000" pitchFamily="2" charset="0"/>
                <a:ea typeface="Roboto Light" panose="02000000000000000000" pitchFamily="2" charset="0"/>
              </a:rPr>
              <a:t>volunteer behaving </a:t>
            </a:r>
            <a:r>
              <a:rPr lang="en-US" sz="1600" dirty="0">
                <a:solidFill>
                  <a:schemeClr val="tx1"/>
                </a:solidFill>
                <a:latin typeface="Roboto Light" panose="02000000000000000000" pitchFamily="2" charset="0"/>
                <a:ea typeface="Roboto Light" panose="02000000000000000000" pitchFamily="2" charset="0"/>
              </a:rPr>
              <a:t>in a dangerous manner that </a:t>
            </a:r>
            <a:r>
              <a:rPr lang="en-US" sz="1600" dirty="0" smtClean="0">
                <a:solidFill>
                  <a:schemeClr val="tx1"/>
                </a:solidFill>
                <a:latin typeface="Roboto Light" panose="02000000000000000000" pitchFamily="2" charset="0"/>
                <a:ea typeface="Roboto Light" panose="02000000000000000000" pitchFamily="2" charset="0"/>
              </a:rPr>
              <a:t>is harmful </a:t>
            </a:r>
            <a:r>
              <a:rPr lang="en-US" sz="1600" dirty="0">
                <a:solidFill>
                  <a:schemeClr val="tx1"/>
                </a:solidFill>
                <a:latin typeface="Roboto Light" panose="02000000000000000000" pitchFamily="2" charset="0"/>
                <a:ea typeface="Roboto Light" panose="02000000000000000000" pitchFamily="2" charset="0"/>
              </a:rPr>
              <a:t>or contrary to Council policies, </a:t>
            </a:r>
            <a:r>
              <a:rPr lang="en-US" sz="1600" dirty="0" smtClean="0">
                <a:solidFill>
                  <a:schemeClr val="tx1"/>
                </a:solidFill>
                <a:latin typeface="Roboto Light" panose="02000000000000000000" pitchFamily="2" charset="0"/>
                <a:ea typeface="Roboto Light" panose="02000000000000000000" pitchFamily="2" charset="0"/>
              </a:rPr>
              <a:t>or is </a:t>
            </a:r>
            <a:r>
              <a:rPr lang="en-US" sz="1600" dirty="0">
                <a:solidFill>
                  <a:schemeClr val="tx1"/>
                </a:solidFill>
                <a:latin typeface="Roboto Light" panose="02000000000000000000" pitchFamily="2" charset="0"/>
                <a:ea typeface="Roboto Light" panose="02000000000000000000" pitchFamily="2" charset="0"/>
              </a:rPr>
              <a:t>a risk to community, personal safety or </a:t>
            </a:r>
            <a:r>
              <a:rPr lang="en-US" sz="1600" dirty="0" smtClean="0">
                <a:solidFill>
                  <a:schemeClr val="tx1"/>
                </a:solidFill>
                <a:latin typeface="Roboto Light" panose="02000000000000000000" pitchFamily="2" charset="0"/>
                <a:ea typeface="Roboto Light" panose="02000000000000000000" pitchFamily="2" charset="0"/>
              </a:rPr>
              <a:t>a serious breach </a:t>
            </a:r>
            <a:r>
              <a:rPr lang="en-US" sz="1600" dirty="0">
                <a:solidFill>
                  <a:schemeClr val="tx1"/>
                </a:solidFill>
                <a:latin typeface="Roboto Light" panose="02000000000000000000" pitchFamily="2" charset="0"/>
                <a:ea typeface="Roboto Light" panose="02000000000000000000" pitchFamily="2" charset="0"/>
              </a:rPr>
              <a:t>of the </a:t>
            </a:r>
            <a:r>
              <a:rPr lang="en-US" sz="1600" dirty="0" smtClean="0">
                <a:solidFill>
                  <a:schemeClr val="tx1"/>
                </a:solidFill>
                <a:latin typeface="Roboto Light" panose="02000000000000000000" pitchFamily="2" charset="0"/>
                <a:ea typeface="Roboto Light" panose="02000000000000000000" pitchFamily="2" charset="0"/>
              </a:rPr>
              <a:t>law. </a:t>
            </a:r>
          </a:p>
          <a:p>
            <a:pPr algn="l"/>
            <a:r>
              <a:rPr lang="en-US" sz="1600" dirty="0" smtClean="0">
                <a:solidFill>
                  <a:schemeClr val="tx1"/>
                </a:solidFill>
                <a:latin typeface="Roboto Light" panose="02000000000000000000" pitchFamily="2" charset="0"/>
                <a:ea typeface="Roboto Light" panose="02000000000000000000" pitchFamily="2" charset="0"/>
              </a:rPr>
              <a:t>If </a:t>
            </a:r>
            <a:r>
              <a:rPr lang="en-US" sz="1600" dirty="0">
                <a:solidFill>
                  <a:schemeClr val="tx1"/>
                </a:solidFill>
                <a:latin typeface="Roboto Light" panose="02000000000000000000" pitchFamily="2" charset="0"/>
                <a:ea typeface="Roboto Light" panose="02000000000000000000" pitchFamily="2" charset="0"/>
              </a:rPr>
              <a:t>you disagree with the </a:t>
            </a:r>
            <a:r>
              <a:rPr lang="en-US" sz="1600" dirty="0" smtClean="0">
                <a:solidFill>
                  <a:schemeClr val="tx1"/>
                </a:solidFill>
                <a:latin typeface="Roboto Light" panose="02000000000000000000" pitchFamily="2" charset="0"/>
                <a:ea typeface="Roboto Light" panose="02000000000000000000" pitchFamily="2" charset="0"/>
              </a:rPr>
              <a:t>discontinuation you </a:t>
            </a:r>
            <a:r>
              <a:rPr lang="en-US" sz="1600" dirty="0">
                <a:solidFill>
                  <a:schemeClr val="tx1"/>
                </a:solidFill>
                <a:latin typeface="Roboto Light" panose="02000000000000000000" pitchFamily="2" charset="0"/>
                <a:ea typeface="Roboto Light" panose="02000000000000000000" pitchFamily="2" charset="0"/>
              </a:rPr>
              <a:t>have access to a grievance </a:t>
            </a:r>
            <a:r>
              <a:rPr lang="en-US" sz="1600" dirty="0" smtClean="0">
                <a:solidFill>
                  <a:schemeClr val="tx1"/>
                </a:solidFill>
                <a:latin typeface="Roboto Light" panose="02000000000000000000" pitchFamily="2" charset="0"/>
                <a:ea typeface="Roboto Light" panose="02000000000000000000" pitchFamily="2" charset="0"/>
              </a:rPr>
              <a:t>resolution process</a:t>
            </a:r>
            <a:r>
              <a:rPr lang="en-US" sz="1600" dirty="0">
                <a:solidFill>
                  <a:schemeClr val="tx1"/>
                </a:solidFill>
                <a:latin typeface="Roboto Light" panose="02000000000000000000" pitchFamily="2" charset="0"/>
                <a:ea typeface="Roboto Light" panose="02000000000000000000" pitchFamily="2" charset="0"/>
              </a:rPr>
              <a:t>. If you have any questions ask </a:t>
            </a:r>
            <a:r>
              <a:rPr lang="en-US" sz="1600" dirty="0" smtClean="0">
                <a:solidFill>
                  <a:schemeClr val="tx1"/>
                </a:solidFill>
                <a:latin typeface="Roboto Light" panose="02000000000000000000" pitchFamily="2" charset="0"/>
                <a:ea typeface="Roboto Light" panose="02000000000000000000" pitchFamily="2" charset="0"/>
              </a:rPr>
              <a:t>your </a:t>
            </a:r>
            <a:r>
              <a:rPr lang="en-AU" sz="1600" dirty="0" smtClean="0">
                <a:solidFill>
                  <a:schemeClr val="tx1"/>
                </a:solidFill>
                <a:latin typeface="Roboto Light" panose="02000000000000000000" pitchFamily="2" charset="0"/>
                <a:ea typeface="Roboto Light" panose="02000000000000000000" pitchFamily="2" charset="0"/>
              </a:rPr>
              <a:t>supervisor</a:t>
            </a:r>
            <a:r>
              <a:rPr lang="en-AU" sz="1600" dirty="0"/>
              <a:t>.</a:t>
            </a:r>
            <a:endParaRPr lang="en-AU" sz="1600" b="1" dirty="0">
              <a:solidFill>
                <a:schemeClr val="tx1"/>
              </a:solidFill>
              <a:latin typeface="Roboto Light" panose="02000000000000000000" pitchFamily="2" charset="0"/>
              <a:ea typeface="Roboto Light"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006" y="2204864"/>
            <a:ext cx="4104994" cy="2457822"/>
          </a:xfrm>
          <a:prstGeom prst="rect">
            <a:avLst/>
          </a:prstGeom>
        </p:spPr>
      </p:pic>
    </p:spTree>
    <p:extLst>
      <p:ext uri="{BB962C8B-B14F-4D97-AF65-F5344CB8AC3E}">
        <p14:creationId xmlns:p14="http://schemas.microsoft.com/office/powerpoint/2010/main" val="4081822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ctrTitle"/>
          </p:nvPr>
        </p:nvSpPr>
        <p:spPr>
          <a:xfrm>
            <a:off x="472008" y="838466"/>
            <a:ext cx="7772400" cy="648072"/>
          </a:xfrm>
        </p:spPr>
        <p:txBody>
          <a:bodyPr/>
          <a:lstStyle/>
          <a:p>
            <a:r>
              <a:rPr lang="en-AU" dirty="0" smtClean="0"/>
              <a:t>Grievance Process</a:t>
            </a:r>
            <a:endParaRPr lang="en-AU" dirty="0"/>
          </a:p>
        </p:txBody>
      </p:sp>
      <p:pic>
        <p:nvPicPr>
          <p:cNvPr id="5" name="Content Placeholder 6"/>
          <p:cNvPicPr>
            <a:picLocks/>
          </p:cNvPicPr>
          <p:nvPr/>
        </p:nvPicPr>
        <p:blipFill>
          <a:blip r:embed="rId3" cstate="print"/>
          <a:srcRect l="34454" t="21844" r="31210" b="5714"/>
          <a:stretch>
            <a:fillRect/>
          </a:stretch>
        </p:blipFill>
        <p:spPr bwMode="auto">
          <a:xfrm>
            <a:off x="2771800" y="1628800"/>
            <a:ext cx="3384376" cy="4824536"/>
          </a:xfrm>
          <a:prstGeom prst="rect">
            <a:avLst/>
          </a:prstGeom>
          <a:noFill/>
          <a:ln w="9525">
            <a:noFill/>
            <a:miter lim="800000"/>
            <a:headEnd/>
            <a:tailEnd/>
          </a:ln>
        </p:spPr>
      </p:pic>
    </p:spTree>
    <p:extLst>
      <p:ext uri="{BB962C8B-B14F-4D97-AF65-F5344CB8AC3E}">
        <p14:creationId xmlns:p14="http://schemas.microsoft.com/office/powerpoint/2010/main" val="168850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ctrTitle"/>
          </p:nvPr>
        </p:nvSpPr>
        <p:spPr>
          <a:xfrm>
            <a:off x="472008" y="838466"/>
            <a:ext cx="7772400" cy="648072"/>
          </a:xfrm>
        </p:spPr>
        <p:txBody>
          <a:bodyPr/>
          <a:lstStyle/>
          <a:p>
            <a:r>
              <a:rPr lang="en-AU" dirty="0" smtClean="0"/>
              <a:t>Thank You</a:t>
            </a:r>
            <a:endParaRPr lang="en-AU" dirty="0"/>
          </a:p>
        </p:txBody>
      </p:sp>
      <p:sp>
        <p:nvSpPr>
          <p:cNvPr id="2" name="TextBox 1"/>
          <p:cNvSpPr txBox="1"/>
          <p:nvPr/>
        </p:nvSpPr>
        <p:spPr>
          <a:xfrm>
            <a:off x="323528" y="2168302"/>
            <a:ext cx="5076056" cy="3698448"/>
          </a:xfrm>
          <a:prstGeom prst="rect">
            <a:avLst/>
          </a:prstGeom>
          <a:noFill/>
        </p:spPr>
        <p:txBody>
          <a:bodyPr wrap="square" rtlCol="0">
            <a:spAutoFit/>
          </a:bodyPr>
          <a:lstStyle/>
          <a:p>
            <a:pPr algn="l"/>
            <a:r>
              <a:rPr lang="en-AU" sz="1600" b="1" dirty="0" smtClean="0">
                <a:solidFill>
                  <a:schemeClr val="tx1"/>
                </a:solidFill>
                <a:latin typeface="Roboto Light" panose="02000000000000000000" pitchFamily="2" charset="0"/>
                <a:ea typeface="Roboto Light" panose="02000000000000000000" pitchFamily="2" charset="0"/>
              </a:rPr>
              <a:t>To finish …</a:t>
            </a:r>
          </a:p>
          <a:p>
            <a:pPr algn="l"/>
            <a:endParaRPr lang="en-AU" sz="1600" b="1" dirty="0">
              <a:solidFill>
                <a:schemeClr val="tx1"/>
              </a:solidFill>
              <a:latin typeface="Roboto Light" panose="02000000000000000000" pitchFamily="2" charset="0"/>
              <a:ea typeface="Roboto Light" panose="02000000000000000000" pitchFamily="2" charset="0"/>
            </a:endParaRPr>
          </a:p>
          <a:p>
            <a:pPr algn="l"/>
            <a:r>
              <a:rPr lang="en-AU" sz="1600" dirty="0" smtClean="0">
                <a:solidFill>
                  <a:schemeClr val="tx1"/>
                </a:solidFill>
                <a:latin typeface="Roboto Light" panose="02000000000000000000" pitchFamily="2" charset="0"/>
                <a:ea typeface="Roboto Light" panose="02000000000000000000" pitchFamily="2" charset="0"/>
              </a:rPr>
              <a:t>Thank you for partnering with Council to deliver services to the community that make it richer, stronger and more equitable.</a:t>
            </a:r>
          </a:p>
          <a:p>
            <a:pPr algn="l"/>
            <a:r>
              <a:rPr lang="en-AU" sz="1600" dirty="0" smtClean="0">
                <a:solidFill>
                  <a:schemeClr val="tx1"/>
                </a:solidFill>
                <a:latin typeface="Roboto Light" panose="02000000000000000000" pitchFamily="2" charset="0"/>
                <a:ea typeface="Roboto Light" panose="02000000000000000000" pitchFamily="2" charset="0"/>
              </a:rPr>
              <a:t>We hope you enjoy your time as a volunteer.</a:t>
            </a:r>
          </a:p>
          <a:p>
            <a:pPr algn="l"/>
            <a:endParaRPr lang="en-AU" sz="1600" dirty="0">
              <a:solidFill>
                <a:schemeClr val="tx1"/>
              </a:solidFill>
              <a:latin typeface="Roboto Light" panose="02000000000000000000" pitchFamily="2" charset="0"/>
              <a:ea typeface="Roboto Light" panose="02000000000000000000" pitchFamily="2" charset="0"/>
            </a:endParaRPr>
          </a:p>
          <a:p>
            <a:pPr algn="l"/>
            <a:endParaRPr lang="en-AU" sz="1600" dirty="0" smtClean="0">
              <a:solidFill>
                <a:schemeClr val="tx1"/>
              </a:solidFill>
              <a:latin typeface="Roboto Light" panose="02000000000000000000" pitchFamily="2" charset="0"/>
              <a:ea typeface="Roboto Light" panose="02000000000000000000" pitchFamily="2" charset="0"/>
            </a:endParaRPr>
          </a:p>
          <a:p>
            <a:pPr algn="l"/>
            <a:r>
              <a:rPr lang="en-AU" sz="1600" dirty="0" smtClean="0">
                <a:solidFill>
                  <a:schemeClr val="tx1"/>
                </a:solidFill>
                <a:latin typeface="Roboto Light" panose="02000000000000000000" pitchFamily="2" charset="0"/>
                <a:ea typeface="Roboto Light" panose="02000000000000000000" pitchFamily="2" charset="0"/>
              </a:rPr>
              <a:t>Please click here to answer </a:t>
            </a:r>
            <a:r>
              <a:rPr lang="en-AU" sz="1600" smtClean="0">
                <a:solidFill>
                  <a:schemeClr val="tx1"/>
                </a:solidFill>
                <a:latin typeface="Roboto Light" panose="02000000000000000000" pitchFamily="2" charset="0"/>
                <a:ea typeface="Roboto Light" panose="02000000000000000000" pitchFamily="2" charset="0"/>
              </a:rPr>
              <a:t>a 7 questions </a:t>
            </a:r>
            <a:r>
              <a:rPr lang="en-AU" sz="1600">
                <a:hlinkClick r:id="rId3"/>
              </a:rPr>
              <a:t>https://</a:t>
            </a:r>
            <a:r>
              <a:rPr lang="en-AU" sz="1600" smtClean="0">
                <a:hlinkClick r:id="rId3"/>
              </a:rPr>
              <a:t>form.jotform.com/193490611295865</a:t>
            </a:r>
            <a:endParaRPr lang="en-AU" sz="1600" smtClean="0"/>
          </a:p>
          <a:p>
            <a:pPr algn="l"/>
            <a:endParaRPr lang="en-AU" sz="1600" dirty="0">
              <a:solidFill>
                <a:schemeClr val="tx1"/>
              </a:solidFill>
              <a:latin typeface="Roboto Light" panose="02000000000000000000" pitchFamily="2" charset="0"/>
              <a:ea typeface="Roboto Light"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538" y="2168302"/>
            <a:ext cx="3608462" cy="2248936"/>
          </a:xfrm>
          <a:prstGeom prst="rect">
            <a:avLst/>
          </a:prstGeom>
        </p:spPr>
      </p:pic>
    </p:spTree>
    <p:extLst>
      <p:ext uri="{BB962C8B-B14F-4D97-AF65-F5344CB8AC3E}">
        <p14:creationId xmlns:p14="http://schemas.microsoft.com/office/powerpoint/2010/main" val="4022079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2358" y="908720"/>
            <a:ext cx="6070893" cy="646331"/>
          </a:xfrm>
          <a:prstGeom prst="rect">
            <a:avLst/>
          </a:prstGeom>
        </p:spPr>
        <p:txBody>
          <a:bodyPr wrap="none">
            <a:spAutoFit/>
          </a:bodyPr>
          <a:lstStyle/>
          <a:p>
            <a:r>
              <a:rPr lang="en-US" sz="3600" dirty="0" smtClean="0">
                <a:solidFill>
                  <a:schemeClr val="bg1"/>
                </a:solidFill>
                <a:latin typeface="Roboto Light" panose="02000000000000000000" pitchFamily="2" charset="0"/>
                <a:ea typeface="Roboto Light" panose="02000000000000000000" pitchFamily="2" charset="0"/>
              </a:rPr>
              <a:t>Facts about South Gippsland</a:t>
            </a:r>
            <a:endParaRPr lang="en-AU" sz="3600" dirty="0">
              <a:solidFill>
                <a:schemeClr val="bg1"/>
              </a:solidFill>
              <a:latin typeface="Roboto Light" panose="02000000000000000000" pitchFamily="2" charset="0"/>
              <a:ea typeface="Roboto Light" panose="02000000000000000000" pitchFamily="2" charset="0"/>
            </a:endParaRPr>
          </a:p>
        </p:txBody>
      </p:sp>
      <p:sp>
        <p:nvSpPr>
          <p:cNvPr id="4" name="TextBox 3"/>
          <p:cNvSpPr txBox="1"/>
          <p:nvPr/>
        </p:nvSpPr>
        <p:spPr>
          <a:xfrm>
            <a:off x="251520" y="1988840"/>
            <a:ext cx="4326740" cy="2682786"/>
          </a:xfrm>
          <a:prstGeom prst="rect">
            <a:avLst/>
          </a:prstGeom>
          <a:noFill/>
        </p:spPr>
        <p:txBody>
          <a:bodyPr wrap="square" rtlCol="0">
            <a:spAutoFit/>
          </a:bodyPr>
          <a:lstStyle/>
          <a:p>
            <a:pPr marL="0" indent="0" algn="l">
              <a:buFont typeface="Wingdings" pitchFamily="2" charset="2"/>
              <a:buNone/>
            </a:pPr>
            <a:r>
              <a:rPr lang="en-AU"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rPr>
              <a:t>South Gippsland Shire Council was created on </a:t>
            </a:r>
            <a:r>
              <a:rPr lang="en-AU" sz="1600" kern="0" dirty="0" smtClean="0">
                <a:solidFill>
                  <a:schemeClr val="tx1"/>
                </a:solidFill>
                <a:latin typeface="Roboto Light" panose="02000000000000000000" pitchFamily="2" charset="0"/>
                <a:ea typeface="Roboto Light" panose="02000000000000000000" pitchFamily="2" charset="0"/>
                <a:cs typeface="Arial" panose="020B0604020202020204" pitchFamily="34" charset="0"/>
              </a:rPr>
              <a:t>December 2, 1994 </a:t>
            </a:r>
            <a:r>
              <a:rPr lang="en-AU"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rPr>
              <a:t>by the merging of the former Shires of Korumburra, </a:t>
            </a:r>
            <a:r>
              <a:rPr lang="en-AU" sz="1600" kern="0" dirty="0" err="1">
                <a:solidFill>
                  <a:schemeClr val="tx1"/>
                </a:solidFill>
                <a:latin typeface="Roboto Light" panose="02000000000000000000" pitchFamily="2" charset="0"/>
                <a:ea typeface="Roboto Light" panose="02000000000000000000" pitchFamily="2" charset="0"/>
                <a:cs typeface="Arial" panose="020B0604020202020204" pitchFamily="34" charset="0"/>
              </a:rPr>
              <a:t>Woorayl</a:t>
            </a:r>
            <a:r>
              <a:rPr lang="en-AU"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rPr>
              <a:t>, Mirboo and South Gippsland. </a:t>
            </a:r>
            <a:br>
              <a:rPr lang="en-AU"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rPr>
            </a:br>
            <a:endParaRPr lang="en-AU"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endParaRPr>
          </a:p>
          <a:p>
            <a:pPr marL="285750" indent="-285750" algn="l">
              <a:spcAft>
                <a:spcPts val="0"/>
              </a:spcAft>
              <a:buFont typeface="Arial" panose="020B0604020202020204" pitchFamily="34" charset="0"/>
              <a:buChar char="•"/>
            </a:pPr>
            <a:r>
              <a:rPr lang="en-AU"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rPr>
              <a:t>The current population is over </a:t>
            </a:r>
            <a:r>
              <a:rPr lang="en-AU" sz="1600" kern="0" dirty="0" smtClean="0">
                <a:solidFill>
                  <a:schemeClr val="tx1"/>
                </a:solidFill>
                <a:latin typeface="Roboto Light" panose="02000000000000000000" pitchFamily="2" charset="0"/>
                <a:ea typeface="Roboto Light" panose="02000000000000000000" pitchFamily="2" charset="0"/>
                <a:cs typeface="Arial" panose="020B0604020202020204" pitchFamily="34" charset="0"/>
              </a:rPr>
              <a:t>28,000.</a:t>
            </a:r>
          </a:p>
          <a:p>
            <a:pPr marL="285750" indent="-285750" algn="l">
              <a:spcAft>
                <a:spcPts val="0"/>
              </a:spcAft>
              <a:buFont typeface="Arial" panose="020B0604020202020204" pitchFamily="34" charset="0"/>
              <a:buChar char="•"/>
            </a:pPr>
            <a:r>
              <a:rPr lang="en-GB" sz="1600" i="1" kern="0" dirty="0" smtClean="0">
                <a:solidFill>
                  <a:schemeClr val="tx1"/>
                </a:solidFill>
                <a:latin typeface="Roboto Light" panose="02000000000000000000" pitchFamily="2" charset="0"/>
                <a:ea typeface="Roboto Light" panose="02000000000000000000" pitchFamily="2" charset="0"/>
                <a:cs typeface="Arial" panose="020B0604020202020204" pitchFamily="34" charset="0"/>
              </a:rPr>
              <a:t>Area</a:t>
            </a:r>
            <a:r>
              <a:rPr lang="en-GB"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rPr>
              <a:t>: 3,280</a:t>
            </a:r>
            <a:r>
              <a:rPr lang="en-GB" sz="1600" i="1" kern="0" dirty="0">
                <a:solidFill>
                  <a:schemeClr val="tx1"/>
                </a:solidFill>
                <a:latin typeface="Roboto Light" panose="02000000000000000000" pitchFamily="2" charset="0"/>
                <a:ea typeface="Roboto Light" panose="02000000000000000000" pitchFamily="2" charset="0"/>
                <a:cs typeface="Arial" panose="020B0604020202020204" pitchFamily="34" charset="0"/>
              </a:rPr>
              <a:t>sq </a:t>
            </a:r>
            <a:r>
              <a:rPr lang="en-GB" sz="1600" i="1" kern="0" dirty="0" smtClean="0">
                <a:solidFill>
                  <a:schemeClr val="tx1"/>
                </a:solidFill>
                <a:latin typeface="Roboto Light" panose="02000000000000000000" pitchFamily="2" charset="0"/>
                <a:ea typeface="Roboto Light" panose="02000000000000000000" pitchFamily="2" charset="0"/>
                <a:cs typeface="Arial" panose="020B0604020202020204" pitchFamily="34" charset="0"/>
              </a:rPr>
              <a:t>km</a:t>
            </a:r>
            <a:endParaRPr lang="en-US" sz="1600" kern="0" dirty="0" smtClean="0">
              <a:solidFill>
                <a:schemeClr val="tx1"/>
              </a:solidFill>
              <a:latin typeface="Roboto Light" panose="02000000000000000000" pitchFamily="2" charset="0"/>
              <a:ea typeface="Roboto Light" panose="02000000000000000000" pitchFamily="2" charset="0"/>
              <a:cs typeface="Arial" panose="020B0604020202020204" pitchFamily="34" charset="0"/>
            </a:endParaRPr>
          </a:p>
          <a:p>
            <a:pPr marL="285750" indent="-285750" algn="l">
              <a:spcAft>
                <a:spcPts val="0"/>
              </a:spcAft>
              <a:buFont typeface="Arial" panose="020B0604020202020204" pitchFamily="34" charset="0"/>
              <a:buChar char="•"/>
            </a:pPr>
            <a:r>
              <a:rPr lang="en-GB" sz="1600" i="1" kern="0" dirty="0" smtClean="0">
                <a:solidFill>
                  <a:schemeClr val="tx1"/>
                </a:solidFill>
                <a:latin typeface="Roboto Light" panose="02000000000000000000" pitchFamily="2" charset="0"/>
                <a:ea typeface="Roboto Light" panose="02000000000000000000" pitchFamily="2" charset="0"/>
                <a:cs typeface="Arial" panose="020B0604020202020204" pitchFamily="34" charset="0"/>
              </a:rPr>
              <a:t>Rate </a:t>
            </a:r>
            <a:r>
              <a:rPr lang="en-GB" sz="1600" i="1" kern="0" dirty="0">
                <a:solidFill>
                  <a:schemeClr val="tx1"/>
                </a:solidFill>
                <a:latin typeface="Roboto Light" panose="02000000000000000000" pitchFamily="2" charset="0"/>
                <a:ea typeface="Roboto Light" panose="02000000000000000000" pitchFamily="2" charset="0"/>
                <a:cs typeface="Arial" panose="020B0604020202020204" pitchFamily="34" charset="0"/>
              </a:rPr>
              <a:t>Income</a:t>
            </a:r>
            <a:r>
              <a:rPr lang="en-GB"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rPr>
              <a:t>: </a:t>
            </a:r>
            <a:r>
              <a:rPr lang="en-GB" sz="1600" kern="0" dirty="0" smtClean="0">
                <a:solidFill>
                  <a:schemeClr val="tx1"/>
                </a:solidFill>
                <a:latin typeface="Roboto Light" panose="02000000000000000000" pitchFamily="2" charset="0"/>
                <a:ea typeface="Roboto Light" panose="02000000000000000000" pitchFamily="2" charset="0"/>
                <a:cs typeface="Arial" panose="020B0604020202020204" pitchFamily="34" charset="0"/>
              </a:rPr>
              <a:t>$</a:t>
            </a:r>
            <a:r>
              <a:rPr lang="en-GB"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rPr>
              <a:t>20,600,000</a:t>
            </a:r>
            <a:endParaRPr lang="en-US"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endParaRPr>
          </a:p>
          <a:p>
            <a:pPr marL="285750" indent="-285750" algn="l">
              <a:spcAft>
                <a:spcPts val="0"/>
              </a:spcAft>
              <a:buFont typeface="Arial" panose="020B0604020202020204" pitchFamily="34" charset="0"/>
              <a:buChar char="•"/>
            </a:pPr>
            <a:r>
              <a:rPr lang="en-GB"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rPr>
              <a:t>Rateable Properties: 17,785</a:t>
            </a:r>
            <a:endParaRPr lang="en-US"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endParaRPr>
          </a:p>
          <a:p>
            <a:pPr marL="285750" indent="-285750" algn="l">
              <a:spcAft>
                <a:spcPts val="0"/>
              </a:spcAft>
              <a:buFont typeface="Arial" panose="020B0604020202020204" pitchFamily="34" charset="0"/>
              <a:buChar char="•"/>
            </a:pPr>
            <a:r>
              <a:rPr lang="en-GB" sz="1600" i="1" kern="0" dirty="0">
                <a:solidFill>
                  <a:schemeClr val="tx1"/>
                </a:solidFill>
                <a:latin typeface="Roboto Light" panose="02000000000000000000" pitchFamily="2" charset="0"/>
                <a:ea typeface="Roboto Light" panose="02000000000000000000" pitchFamily="2" charset="0"/>
                <a:cs typeface="Arial" panose="020B0604020202020204" pitchFamily="34" charset="0"/>
              </a:rPr>
              <a:t>Sealed Roads</a:t>
            </a:r>
            <a:r>
              <a:rPr lang="en-GB"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rPr>
              <a:t>:  763</a:t>
            </a:r>
            <a:r>
              <a:rPr lang="en-GB" sz="1600" i="1" kern="0" dirty="0">
                <a:solidFill>
                  <a:schemeClr val="tx1"/>
                </a:solidFill>
                <a:latin typeface="Roboto Light" panose="02000000000000000000" pitchFamily="2" charset="0"/>
                <a:ea typeface="Roboto Light" panose="02000000000000000000" pitchFamily="2" charset="0"/>
                <a:cs typeface="Arial" panose="020B0604020202020204" pitchFamily="34" charset="0"/>
              </a:rPr>
              <a:t>km</a:t>
            </a:r>
            <a:endParaRPr lang="en-US"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5509914" y="2119259"/>
            <a:ext cx="3622833" cy="4119566"/>
          </a:xfrm>
          <a:prstGeom prst="rect">
            <a:avLst/>
          </a:prstGeom>
          <a:ln>
            <a:noFill/>
          </a:ln>
          <a:effectLst>
            <a:softEdge rad="112500"/>
          </a:effectLst>
        </p:spPr>
      </p:pic>
      <p:sp>
        <p:nvSpPr>
          <p:cNvPr id="6" name="Rectangle 5"/>
          <p:cNvSpPr/>
          <p:nvPr/>
        </p:nvSpPr>
        <p:spPr>
          <a:xfrm>
            <a:off x="5436096" y="1736855"/>
            <a:ext cx="2872901" cy="369332"/>
          </a:xfrm>
          <a:prstGeom prst="rect">
            <a:avLst/>
          </a:prstGeom>
        </p:spPr>
        <p:txBody>
          <a:bodyPr wrap="none">
            <a:spAutoFit/>
          </a:bodyPr>
          <a:lstStyle/>
          <a:p>
            <a:r>
              <a:rPr lang="en-US" sz="1800" b="1" dirty="0">
                <a:latin typeface="Roboto Light" panose="02000000000000000000" pitchFamily="2" charset="0"/>
                <a:ea typeface="Roboto Light" panose="02000000000000000000" pitchFamily="2" charset="0"/>
              </a:rPr>
              <a:t>T</a:t>
            </a:r>
            <a:r>
              <a:rPr lang="en-US" sz="1800" b="1" dirty="0" smtClean="0">
                <a:latin typeface="Roboto Light" panose="02000000000000000000" pitchFamily="2" charset="0"/>
                <a:ea typeface="Roboto Light" panose="02000000000000000000" pitchFamily="2" charset="0"/>
              </a:rPr>
              <a:t>he </a:t>
            </a:r>
            <a:r>
              <a:rPr lang="en-US" sz="1800" b="1" dirty="0">
                <a:latin typeface="Roboto Light" panose="02000000000000000000" pitchFamily="2" charset="0"/>
                <a:ea typeface="Roboto Light" panose="02000000000000000000" pitchFamily="2" charset="0"/>
              </a:rPr>
              <a:t>South Gippsland Shire</a:t>
            </a:r>
          </a:p>
        </p:txBody>
      </p:sp>
    </p:spTree>
    <p:extLst>
      <p:ext uri="{BB962C8B-B14F-4D97-AF65-F5344CB8AC3E}">
        <p14:creationId xmlns:p14="http://schemas.microsoft.com/office/powerpoint/2010/main" val="759573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7036" y="908720"/>
            <a:ext cx="4541629" cy="646331"/>
          </a:xfrm>
          <a:prstGeom prst="rect">
            <a:avLst/>
          </a:prstGeom>
        </p:spPr>
        <p:txBody>
          <a:bodyPr wrap="none">
            <a:spAutoFit/>
          </a:bodyPr>
          <a:lstStyle/>
          <a:p>
            <a:r>
              <a:rPr lang="en-US" sz="3600" dirty="0" smtClean="0">
                <a:solidFill>
                  <a:schemeClr val="bg1"/>
                </a:solidFill>
                <a:latin typeface="Roboto Light" panose="02000000000000000000" pitchFamily="2" charset="0"/>
                <a:ea typeface="Roboto Light" panose="02000000000000000000" pitchFamily="2" charset="0"/>
              </a:rPr>
              <a:t>The Story of the Logo</a:t>
            </a:r>
            <a:endParaRPr lang="en-AU" sz="3600" dirty="0">
              <a:solidFill>
                <a:schemeClr val="bg1"/>
              </a:solidFill>
              <a:latin typeface="Roboto Light" panose="02000000000000000000" pitchFamily="2" charset="0"/>
              <a:ea typeface="Roboto Light" panose="02000000000000000000" pitchFamily="2" charset="0"/>
            </a:endParaRPr>
          </a:p>
        </p:txBody>
      </p:sp>
      <p:sp>
        <p:nvSpPr>
          <p:cNvPr id="4" name="TextBox 3"/>
          <p:cNvSpPr txBox="1"/>
          <p:nvPr/>
        </p:nvSpPr>
        <p:spPr>
          <a:xfrm>
            <a:off x="270276" y="2007999"/>
            <a:ext cx="4675148" cy="3293209"/>
          </a:xfrm>
          <a:prstGeom prst="rect">
            <a:avLst/>
          </a:prstGeom>
          <a:noFill/>
        </p:spPr>
        <p:txBody>
          <a:bodyPr wrap="square" rtlCol="0">
            <a:spAutoFit/>
          </a:bodyPr>
          <a:lstStyle/>
          <a:p>
            <a:pPr marL="180975" indent="-180975" algn="l">
              <a:spcAft>
                <a:spcPts val="0"/>
              </a:spcAft>
              <a:buFont typeface="Arial" pitchFamily="34" charset="0"/>
              <a:buChar char="•"/>
            </a:pPr>
            <a:r>
              <a:rPr lang="en-AU" sz="1600" dirty="0">
                <a:solidFill>
                  <a:schemeClr val="tx1"/>
                </a:solidFill>
                <a:latin typeface="Roboto Light" panose="02000000000000000000" pitchFamily="2" charset="0"/>
                <a:ea typeface="Roboto Light" panose="02000000000000000000" pitchFamily="2" charset="0"/>
              </a:rPr>
              <a:t>The South Gippsland Shire logo launched in </a:t>
            </a:r>
            <a:r>
              <a:rPr lang="en-AU" sz="1600" dirty="0" smtClean="0">
                <a:solidFill>
                  <a:schemeClr val="tx1"/>
                </a:solidFill>
                <a:latin typeface="Roboto Light" panose="02000000000000000000" pitchFamily="2" charset="0"/>
                <a:ea typeface="Roboto Light" panose="02000000000000000000" pitchFamily="2" charset="0"/>
              </a:rPr>
              <a:t>1995</a:t>
            </a:r>
            <a:br>
              <a:rPr lang="en-AU" sz="1600" dirty="0" smtClean="0">
                <a:solidFill>
                  <a:schemeClr val="tx1"/>
                </a:solidFill>
                <a:latin typeface="Roboto Light" panose="02000000000000000000" pitchFamily="2" charset="0"/>
                <a:ea typeface="Roboto Light" panose="02000000000000000000" pitchFamily="2" charset="0"/>
              </a:rPr>
            </a:br>
            <a:endParaRPr lang="en-US" sz="1600" dirty="0">
              <a:solidFill>
                <a:schemeClr val="tx1"/>
              </a:solidFill>
              <a:latin typeface="Roboto Light" panose="02000000000000000000" pitchFamily="2" charset="0"/>
              <a:ea typeface="Roboto Light" panose="02000000000000000000" pitchFamily="2" charset="0"/>
            </a:endParaRPr>
          </a:p>
          <a:p>
            <a:pPr marL="180975" indent="-180975" algn="l">
              <a:spcAft>
                <a:spcPts val="0"/>
              </a:spcAft>
              <a:buFont typeface="Arial" pitchFamily="34" charset="0"/>
              <a:buChar char="•"/>
            </a:pPr>
            <a:r>
              <a:rPr lang="en-AU" sz="1600" dirty="0">
                <a:solidFill>
                  <a:schemeClr val="tx1"/>
                </a:solidFill>
                <a:latin typeface="Roboto Light" panose="02000000000000000000" pitchFamily="2" charset="0"/>
                <a:ea typeface="Roboto Light" panose="02000000000000000000" pitchFamily="2" charset="0"/>
              </a:rPr>
              <a:t>S</a:t>
            </a:r>
            <a:r>
              <a:rPr lang="en-AU" sz="1600" dirty="0" smtClean="0">
                <a:solidFill>
                  <a:schemeClr val="tx1"/>
                </a:solidFill>
                <a:latin typeface="Roboto Light" panose="02000000000000000000" pitchFamily="2" charset="0"/>
                <a:ea typeface="Roboto Light" panose="02000000000000000000" pitchFamily="2" charset="0"/>
              </a:rPr>
              <a:t>ymbolic </a:t>
            </a:r>
            <a:r>
              <a:rPr lang="en-AU" sz="1600" dirty="0">
                <a:solidFill>
                  <a:schemeClr val="tx1"/>
                </a:solidFill>
                <a:latin typeface="Roboto Light" panose="02000000000000000000" pitchFamily="2" charset="0"/>
                <a:ea typeface="Roboto Light" panose="02000000000000000000" pitchFamily="2" charset="0"/>
              </a:rPr>
              <a:t>design reflecting the sweeping landscape from the mountains to the sea</a:t>
            </a:r>
            <a:r>
              <a:rPr lang="en-AU" sz="1600" dirty="0" smtClean="0">
                <a:solidFill>
                  <a:schemeClr val="tx1"/>
                </a:solidFill>
                <a:latin typeface="Roboto Light" panose="02000000000000000000" pitchFamily="2" charset="0"/>
                <a:ea typeface="Roboto Light" panose="02000000000000000000" pitchFamily="2" charset="0"/>
              </a:rPr>
              <a:t>.</a:t>
            </a:r>
            <a:br>
              <a:rPr lang="en-AU" sz="1600" dirty="0" smtClean="0">
                <a:solidFill>
                  <a:schemeClr val="tx1"/>
                </a:solidFill>
                <a:latin typeface="Roboto Light" panose="02000000000000000000" pitchFamily="2" charset="0"/>
                <a:ea typeface="Roboto Light" panose="02000000000000000000" pitchFamily="2" charset="0"/>
              </a:rPr>
            </a:br>
            <a:endParaRPr lang="en-AU" sz="1600" dirty="0">
              <a:solidFill>
                <a:schemeClr val="tx1"/>
              </a:solidFill>
              <a:latin typeface="Roboto Light" panose="02000000000000000000" pitchFamily="2" charset="0"/>
              <a:ea typeface="Roboto Light" panose="02000000000000000000" pitchFamily="2" charset="0"/>
            </a:endParaRPr>
          </a:p>
          <a:p>
            <a:pPr marL="180975" indent="-180975" algn="l">
              <a:spcAft>
                <a:spcPts val="0"/>
              </a:spcAft>
              <a:buFont typeface="Arial" pitchFamily="34" charset="0"/>
              <a:buChar char="•"/>
            </a:pPr>
            <a:r>
              <a:rPr lang="en-AU" sz="1600" dirty="0">
                <a:solidFill>
                  <a:schemeClr val="tx1"/>
                </a:solidFill>
                <a:latin typeface="Roboto Light" panose="02000000000000000000" pitchFamily="2" charset="0"/>
                <a:ea typeface="Roboto Light" panose="02000000000000000000" pitchFamily="2" charset="0"/>
              </a:rPr>
              <a:t>The design can be interpreted in many ways. Viewers may see rolling hills, water coastline, the Prom lighthouse, a sailing </a:t>
            </a:r>
            <a:r>
              <a:rPr lang="en-AU" sz="1600" dirty="0" smtClean="0">
                <a:solidFill>
                  <a:schemeClr val="tx1"/>
                </a:solidFill>
                <a:latin typeface="Roboto Light" panose="02000000000000000000" pitchFamily="2" charset="0"/>
                <a:ea typeface="Roboto Light" panose="02000000000000000000" pitchFamily="2" charset="0"/>
              </a:rPr>
              <a:t>boat</a:t>
            </a:r>
            <a:br>
              <a:rPr lang="en-AU" sz="1600" dirty="0" smtClean="0">
                <a:solidFill>
                  <a:schemeClr val="tx1"/>
                </a:solidFill>
                <a:latin typeface="Roboto Light" panose="02000000000000000000" pitchFamily="2" charset="0"/>
                <a:ea typeface="Roboto Light" panose="02000000000000000000" pitchFamily="2" charset="0"/>
              </a:rPr>
            </a:br>
            <a:endParaRPr lang="en-AU" sz="1600" dirty="0">
              <a:solidFill>
                <a:schemeClr val="tx1"/>
              </a:solidFill>
              <a:latin typeface="Roboto Light" panose="02000000000000000000" pitchFamily="2" charset="0"/>
              <a:ea typeface="Roboto Light" panose="02000000000000000000" pitchFamily="2" charset="0"/>
            </a:endParaRPr>
          </a:p>
          <a:p>
            <a:pPr marL="180975" indent="-180975" algn="l">
              <a:spcAft>
                <a:spcPts val="0"/>
              </a:spcAft>
              <a:buFont typeface="Arial" pitchFamily="34" charset="0"/>
              <a:buChar char="•"/>
            </a:pPr>
            <a:r>
              <a:rPr lang="en-AU" sz="1600" dirty="0">
                <a:solidFill>
                  <a:schemeClr val="tx1"/>
                </a:solidFill>
                <a:latin typeface="Roboto Light" panose="02000000000000000000" pitchFamily="2" charset="0"/>
                <a:ea typeface="Roboto Light" panose="02000000000000000000" pitchFamily="2" charset="0"/>
              </a:rPr>
              <a:t>‘Come for the beauty, Stay for the lifestyle’ markets the region as a destination for tourism and as an invitation to relocate.</a:t>
            </a:r>
            <a:endParaRPr lang="en-US" sz="1600" kern="0" dirty="0">
              <a:solidFill>
                <a:schemeClr val="tx1"/>
              </a:solidFill>
              <a:latin typeface="Roboto Light" panose="02000000000000000000" pitchFamily="2" charset="0"/>
              <a:ea typeface="Roboto Light" panose="02000000000000000000" pitchFamily="2"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796136" y="2348880"/>
            <a:ext cx="3247922" cy="2880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8020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064" y="908720"/>
            <a:ext cx="4945585" cy="646331"/>
          </a:xfrm>
          <a:prstGeom prst="rect">
            <a:avLst/>
          </a:prstGeom>
        </p:spPr>
        <p:txBody>
          <a:bodyPr wrap="none">
            <a:spAutoFit/>
          </a:bodyPr>
          <a:lstStyle/>
          <a:p>
            <a:r>
              <a:rPr lang="en-US" sz="3600" dirty="0" smtClean="0">
                <a:solidFill>
                  <a:schemeClr val="bg1"/>
                </a:solidFill>
                <a:latin typeface="Roboto Light" panose="02000000000000000000" pitchFamily="2" charset="0"/>
                <a:ea typeface="Roboto Light" panose="02000000000000000000" pitchFamily="2" charset="0"/>
              </a:rPr>
              <a:t>The Role of A Volunteer</a:t>
            </a:r>
            <a:endParaRPr lang="en-AU" sz="3600" dirty="0">
              <a:solidFill>
                <a:schemeClr val="bg1"/>
              </a:solidFill>
              <a:latin typeface="Roboto Light" panose="02000000000000000000" pitchFamily="2" charset="0"/>
              <a:ea typeface="Roboto Light" panose="02000000000000000000" pitchFamily="2" charset="0"/>
            </a:endParaRPr>
          </a:p>
        </p:txBody>
      </p:sp>
      <p:sp>
        <p:nvSpPr>
          <p:cNvPr id="4" name="TextBox 3"/>
          <p:cNvSpPr txBox="1"/>
          <p:nvPr/>
        </p:nvSpPr>
        <p:spPr>
          <a:xfrm>
            <a:off x="270276" y="2007999"/>
            <a:ext cx="5093812" cy="4042132"/>
          </a:xfrm>
          <a:prstGeom prst="rect">
            <a:avLst/>
          </a:prstGeom>
          <a:noFill/>
        </p:spPr>
        <p:txBody>
          <a:bodyPr wrap="square" rtlCol="0">
            <a:spAutoFit/>
          </a:bodyPr>
          <a:lstStyle/>
          <a:p>
            <a:pPr algn="l">
              <a:spcAft>
                <a:spcPts val="0"/>
              </a:spcAft>
            </a:pPr>
            <a:r>
              <a:rPr lang="en-AU" sz="1600" dirty="0" smtClean="0">
                <a:solidFill>
                  <a:schemeClr val="tx1"/>
                </a:solidFill>
                <a:latin typeface="Roboto Light" panose="02000000000000000000" pitchFamily="2" charset="0"/>
                <a:ea typeface="Roboto Light" panose="02000000000000000000" pitchFamily="2" charset="0"/>
              </a:rPr>
              <a:t>Volunteering is essential to healthy communities. It is volunteers who contribute to the fabric of our community through sports, caring for people in need, events, contributing to the running of facilities such as halls, venues, museums and galleries and more.</a:t>
            </a:r>
            <a:br>
              <a:rPr lang="en-AU" sz="1600" dirty="0" smtClean="0">
                <a:solidFill>
                  <a:schemeClr val="tx1"/>
                </a:solidFill>
                <a:latin typeface="Roboto Light" panose="02000000000000000000" pitchFamily="2" charset="0"/>
                <a:ea typeface="Roboto Light" panose="02000000000000000000" pitchFamily="2" charset="0"/>
              </a:rPr>
            </a:br>
            <a:endParaRPr lang="en-US" sz="1600" dirty="0">
              <a:solidFill>
                <a:schemeClr val="tx1"/>
              </a:solidFill>
              <a:latin typeface="Roboto Light" panose="02000000000000000000" pitchFamily="2" charset="0"/>
              <a:ea typeface="Roboto Light" panose="02000000000000000000" pitchFamily="2" charset="0"/>
            </a:endParaRPr>
          </a:p>
          <a:p>
            <a:pPr algn="l">
              <a:spcAft>
                <a:spcPts val="0"/>
              </a:spcAft>
            </a:pPr>
            <a:r>
              <a:rPr lang="en-AU" sz="1600" dirty="0" smtClean="0">
                <a:solidFill>
                  <a:schemeClr val="tx1"/>
                </a:solidFill>
                <a:latin typeface="Roboto Light" panose="02000000000000000000" pitchFamily="2" charset="0"/>
                <a:ea typeface="Roboto Light" panose="02000000000000000000" pitchFamily="2" charset="0"/>
              </a:rPr>
              <a:t>Did you know in South Gippsland:</a:t>
            </a:r>
            <a:br>
              <a:rPr lang="en-AU" sz="1600" dirty="0" smtClean="0">
                <a:solidFill>
                  <a:schemeClr val="tx1"/>
                </a:solidFill>
                <a:latin typeface="Roboto Light" panose="02000000000000000000" pitchFamily="2" charset="0"/>
                <a:ea typeface="Roboto Light" panose="02000000000000000000" pitchFamily="2" charset="0"/>
              </a:rPr>
            </a:br>
            <a:endParaRPr lang="en-AU" sz="1600" dirty="0">
              <a:solidFill>
                <a:schemeClr val="tx1"/>
              </a:solidFill>
              <a:latin typeface="Roboto Light" panose="02000000000000000000" pitchFamily="2" charset="0"/>
              <a:ea typeface="Roboto Light" panose="02000000000000000000" pitchFamily="2" charset="0"/>
            </a:endParaRPr>
          </a:p>
          <a:p>
            <a:pPr marL="285750" indent="-285750" algn="l">
              <a:buFont typeface="Arial" panose="020B0604020202020204" pitchFamily="34" charset="0"/>
              <a:buChar char="•"/>
            </a:pPr>
            <a:r>
              <a:rPr lang="en-US" sz="1600" dirty="0" smtClean="0">
                <a:solidFill>
                  <a:schemeClr val="tx1"/>
                </a:solidFill>
                <a:latin typeface="Roboto Light" panose="02000000000000000000" pitchFamily="2" charset="0"/>
                <a:ea typeface="Roboto Light" panose="02000000000000000000" pitchFamily="2" charset="0"/>
              </a:rPr>
              <a:t>29.3 percent </a:t>
            </a:r>
            <a:r>
              <a:rPr lang="en-US" sz="1600" dirty="0">
                <a:solidFill>
                  <a:schemeClr val="tx1"/>
                </a:solidFill>
                <a:latin typeface="Roboto Light" panose="02000000000000000000" pitchFamily="2" charset="0"/>
                <a:ea typeface="Roboto Light" panose="02000000000000000000" pitchFamily="2" charset="0"/>
              </a:rPr>
              <a:t>of the population reported performing voluntary work, compared with </a:t>
            </a:r>
            <a:r>
              <a:rPr lang="en-US" sz="1600" dirty="0" smtClean="0">
                <a:solidFill>
                  <a:schemeClr val="tx1"/>
                </a:solidFill>
                <a:latin typeface="Roboto Light" panose="02000000000000000000" pitchFamily="2" charset="0"/>
                <a:ea typeface="Roboto Light" panose="02000000000000000000" pitchFamily="2" charset="0"/>
              </a:rPr>
              <a:t>24.3 percent </a:t>
            </a:r>
            <a:r>
              <a:rPr lang="en-US" sz="1600" dirty="0">
                <a:solidFill>
                  <a:schemeClr val="tx1"/>
                </a:solidFill>
                <a:latin typeface="Roboto Light" panose="02000000000000000000" pitchFamily="2" charset="0"/>
                <a:ea typeface="Roboto Light" panose="02000000000000000000" pitchFamily="2" charset="0"/>
              </a:rPr>
              <a:t>for Regional VIC</a:t>
            </a:r>
            <a:r>
              <a:rPr lang="en-US" sz="1600" dirty="0" smtClean="0">
                <a:solidFill>
                  <a:schemeClr val="tx1"/>
                </a:solidFill>
                <a:latin typeface="Roboto Light" panose="02000000000000000000" pitchFamily="2" charset="0"/>
                <a:ea typeface="Roboto Light" panose="02000000000000000000" pitchFamily="2" charset="0"/>
              </a:rPr>
              <a:t>. </a:t>
            </a:r>
            <a:r>
              <a:rPr lang="en-US" sz="1100" dirty="0" smtClean="0">
                <a:solidFill>
                  <a:schemeClr val="tx1"/>
                </a:solidFill>
                <a:latin typeface="Roboto Light" panose="02000000000000000000" pitchFamily="2" charset="0"/>
                <a:ea typeface="Roboto Light" panose="02000000000000000000" pitchFamily="2" charset="0"/>
              </a:rPr>
              <a:t>(Ref: 2016 Census) </a:t>
            </a:r>
          </a:p>
          <a:p>
            <a:pPr marL="285750" indent="-285750" algn="l">
              <a:buFont typeface="Arial" panose="020B0604020202020204" pitchFamily="34" charset="0"/>
              <a:buChar char="•"/>
            </a:pPr>
            <a:r>
              <a:rPr lang="en-US" sz="1600" dirty="0">
                <a:solidFill>
                  <a:schemeClr val="tx1"/>
                </a:solidFill>
                <a:latin typeface="Roboto Light" panose="02000000000000000000" pitchFamily="2" charset="0"/>
                <a:ea typeface="Roboto Light" panose="02000000000000000000" pitchFamily="2" charset="0"/>
              </a:rPr>
              <a:t>The number of volunteers in South Gippsland </a:t>
            </a:r>
            <a:r>
              <a:rPr lang="en-US" sz="1600" dirty="0" smtClean="0">
                <a:solidFill>
                  <a:schemeClr val="tx1"/>
                </a:solidFill>
                <a:latin typeface="Roboto Light" panose="02000000000000000000" pitchFamily="2" charset="0"/>
                <a:ea typeface="Roboto Light" panose="02000000000000000000" pitchFamily="2" charset="0"/>
              </a:rPr>
              <a:t> </a:t>
            </a:r>
            <a:r>
              <a:rPr lang="en-US" sz="1600" dirty="0">
                <a:solidFill>
                  <a:schemeClr val="tx1"/>
                </a:solidFill>
                <a:latin typeface="Roboto Light" panose="02000000000000000000" pitchFamily="2" charset="0"/>
                <a:ea typeface="Roboto Light" panose="02000000000000000000" pitchFamily="2" charset="0"/>
              </a:rPr>
              <a:t>increased by 440 people between 2011 and </a:t>
            </a:r>
            <a:r>
              <a:rPr lang="en-US" sz="1600" dirty="0" smtClean="0">
                <a:solidFill>
                  <a:schemeClr val="tx1"/>
                </a:solidFill>
                <a:latin typeface="Roboto Light" panose="02000000000000000000" pitchFamily="2" charset="0"/>
                <a:ea typeface="Roboto Light" panose="02000000000000000000" pitchFamily="2" charset="0"/>
              </a:rPr>
              <a:t>2016</a:t>
            </a:r>
          </a:p>
          <a:p>
            <a:pPr marL="285750" indent="-285750" algn="l">
              <a:buFont typeface="Arial" panose="020B0604020202020204" pitchFamily="34" charset="0"/>
              <a:buChar char="•"/>
            </a:pPr>
            <a:r>
              <a:rPr lang="en-US" sz="1600" dirty="0" smtClean="0">
                <a:solidFill>
                  <a:schemeClr val="tx1"/>
                </a:solidFill>
                <a:latin typeface="Roboto Light" panose="02000000000000000000" pitchFamily="2" charset="0"/>
                <a:ea typeface="Roboto Light" panose="02000000000000000000" pitchFamily="2" charset="0"/>
              </a:rPr>
              <a:t>By partnering with Council you are part of a group of people making a difference in their community.</a:t>
            </a:r>
            <a:endParaRPr lang="en-US" sz="1600" dirty="0">
              <a:solidFill>
                <a:schemeClr val="tx1"/>
              </a:solidFill>
              <a:latin typeface="Roboto Light" panose="02000000000000000000" pitchFamily="2" charset="0"/>
              <a:ea typeface="Roboto Light" panose="02000000000000000000" pitchFamily="2" charset="0"/>
            </a:endParaRPr>
          </a:p>
        </p:txBody>
      </p:sp>
      <p:pic>
        <p:nvPicPr>
          <p:cNvPr id="2" name="Picture 1"/>
          <p:cNvPicPr>
            <a:picLocks noChangeAspect="1"/>
          </p:cNvPicPr>
          <p:nvPr/>
        </p:nvPicPr>
        <p:blipFill>
          <a:blip r:embed="rId3"/>
          <a:stretch>
            <a:fillRect/>
          </a:stretch>
        </p:blipFill>
        <p:spPr>
          <a:xfrm>
            <a:off x="5796136" y="2348880"/>
            <a:ext cx="3247922" cy="2880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266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ctrTitle"/>
          </p:nvPr>
        </p:nvSpPr>
        <p:spPr>
          <a:xfrm>
            <a:off x="467544" y="842236"/>
            <a:ext cx="7772400" cy="648072"/>
          </a:xfrm>
          <a:prstGeom prst="rect">
            <a:avLst/>
          </a:prstGeom>
        </p:spPr>
        <p:txBody>
          <a:bodyPr/>
          <a:lstStyle/>
          <a:p>
            <a:r>
              <a:rPr lang="en-US" dirty="0" smtClean="0"/>
              <a:t>Volunteer Rights</a:t>
            </a:r>
            <a:endParaRPr lang="en-GB" dirty="0">
              <a:solidFill>
                <a:schemeClr val="bg1"/>
              </a:solidFill>
              <a:latin typeface="Roboto Light" panose="02000000000000000000" pitchFamily="2" charset="0"/>
              <a:ea typeface="Roboto Light" panose="02000000000000000000" pitchFamily="2" charset="0"/>
            </a:endParaRPr>
          </a:p>
        </p:txBody>
      </p:sp>
      <p:sp>
        <p:nvSpPr>
          <p:cNvPr id="2" name="TextBox 1"/>
          <p:cNvSpPr txBox="1"/>
          <p:nvPr/>
        </p:nvSpPr>
        <p:spPr>
          <a:xfrm>
            <a:off x="251520" y="1844824"/>
            <a:ext cx="4968552" cy="4770537"/>
          </a:xfrm>
          <a:prstGeom prst="rect">
            <a:avLst/>
          </a:prstGeom>
          <a:noFill/>
        </p:spPr>
        <p:txBody>
          <a:bodyPr wrap="square" rtlCol="0">
            <a:spAutoFit/>
          </a:bodyPr>
          <a:lstStyle/>
          <a:p>
            <a:pPr lvl="0" algn="l">
              <a:spcAft>
                <a:spcPts val="0"/>
              </a:spcAft>
            </a:pPr>
            <a:r>
              <a:rPr lang="en-AU" sz="1600" dirty="0" smtClean="0">
                <a:solidFill>
                  <a:schemeClr val="tx1"/>
                </a:solidFill>
                <a:latin typeface="Roboto Light" panose="02000000000000000000" pitchFamily="2" charset="0"/>
                <a:ea typeface="Roboto Light" panose="02000000000000000000" pitchFamily="2" charset="0"/>
              </a:rPr>
              <a:t>Council recognises your rights as a volunteer which includes:</a:t>
            </a:r>
          </a:p>
          <a:p>
            <a:pPr marL="285750" lvl="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Information </a:t>
            </a:r>
            <a:r>
              <a:rPr lang="en-AU" sz="1600" dirty="0">
                <a:solidFill>
                  <a:schemeClr val="tx1"/>
                </a:solidFill>
                <a:latin typeface="Roboto Light" panose="02000000000000000000" pitchFamily="2" charset="0"/>
                <a:ea typeface="Roboto Light" panose="02000000000000000000" pitchFamily="2" charset="0"/>
              </a:rPr>
              <a:t>about Council</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a:solidFill>
                  <a:schemeClr val="tx1"/>
                </a:solidFill>
                <a:latin typeface="Roboto Light" panose="02000000000000000000" pitchFamily="2" charset="0"/>
                <a:ea typeface="Roboto Light" panose="02000000000000000000" pitchFamily="2" charset="0"/>
              </a:rPr>
              <a:t>A clearly written job description</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a:solidFill>
                  <a:schemeClr val="tx1"/>
                </a:solidFill>
                <a:latin typeface="Roboto Light" panose="02000000000000000000" pitchFamily="2" charset="0"/>
                <a:ea typeface="Roboto Light" panose="02000000000000000000" pitchFamily="2" charset="0"/>
              </a:rPr>
              <a:t>Be recognised as a valued team member</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Knowing </a:t>
            </a:r>
            <a:r>
              <a:rPr lang="en-AU" sz="1600" dirty="0">
                <a:solidFill>
                  <a:schemeClr val="tx1"/>
                </a:solidFill>
                <a:latin typeface="Roboto Light" panose="02000000000000000000" pitchFamily="2" charset="0"/>
                <a:ea typeface="Roboto Light" panose="02000000000000000000" pitchFamily="2" charset="0"/>
              </a:rPr>
              <a:t>to whom you are accountable</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a:solidFill>
                  <a:schemeClr val="tx1"/>
                </a:solidFill>
                <a:latin typeface="Roboto Light" panose="02000000000000000000" pitchFamily="2" charset="0"/>
                <a:ea typeface="Roboto Light" panose="02000000000000000000" pitchFamily="2" charset="0"/>
              </a:rPr>
              <a:t>Be supported and supervised in your role</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a:solidFill>
                  <a:schemeClr val="tx1"/>
                </a:solidFill>
                <a:latin typeface="Roboto Light" panose="02000000000000000000" pitchFamily="2" charset="0"/>
                <a:ea typeface="Roboto Light" panose="02000000000000000000" pitchFamily="2" charset="0"/>
              </a:rPr>
              <a:t>A healthy and safe working environment</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a:solidFill>
                  <a:schemeClr val="tx1"/>
                </a:solidFill>
                <a:latin typeface="Roboto Light" panose="02000000000000000000" pitchFamily="2" charset="0"/>
                <a:ea typeface="Roboto Light" panose="02000000000000000000" pitchFamily="2" charset="0"/>
              </a:rPr>
              <a:t>Be covered by Public Liability Insurance and Personal Accident Insurance</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a:solidFill>
                  <a:schemeClr val="tx1"/>
                </a:solidFill>
                <a:latin typeface="Roboto Light" panose="02000000000000000000" pitchFamily="2" charset="0"/>
                <a:ea typeface="Roboto Light" panose="02000000000000000000" pitchFamily="2" charset="0"/>
              </a:rPr>
              <a:t>Freedom to say “no” if you feel you are being exploited </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Being </a:t>
            </a:r>
            <a:r>
              <a:rPr lang="en-AU" sz="1600" dirty="0">
                <a:solidFill>
                  <a:schemeClr val="tx1"/>
                </a:solidFill>
                <a:latin typeface="Roboto Light" panose="02000000000000000000" pitchFamily="2" charset="0"/>
                <a:ea typeface="Roboto Light" panose="02000000000000000000" pitchFamily="2" charset="0"/>
              </a:rPr>
              <a:t>reimbursed for authorised out-of-pocket expenses </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Being </a:t>
            </a:r>
            <a:r>
              <a:rPr lang="en-AU" sz="1600" dirty="0">
                <a:solidFill>
                  <a:schemeClr val="tx1"/>
                </a:solidFill>
                <a:latin typeface="Roboto Light" panose="02000000000000000000" pitchFamily="2" charset="0"/>
                <a:ea typeface="Roboto Light" panose="02000000000000000000" pitchFamily="2" charset="0"/>
              </a:rPr>
              <a:t>informed and consulted on matters which directly or indirectly affect you and your work</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Being </a:t>
            </a:r>
            <a:r>
              <a:rPr lang="en-AU" sz="1600" dirty="0">
                <a:solidFill>
                  <a:schemeClr val="tx1"/>
                </a:solidFill>
                <a:latin typeface="Roboto Light" panose="02000000000000000000" pitchFamily="2" charset="0"/>
                <a:ea typeface="Roboto Light" panose="02000000000000000000" pitchFamily="2" charset="0"/>
              </a:rPr>
              <a:t>made aware of the grievance procedure within the organisation</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a:solidFill>
                  <a:schemeClr val="tx1"/>
                </a:solidFill>
                <a:latin typeface="Roboto Light" panose="02000000000000000000" pitchFamily="2" charset="0"/>
                <a:ea typeface="Roboto Light" panose="02000000000000000000" pitchFamily="2" charset="0"/>
              </a:rPr>
              <a:t>Orientation and training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988840"/>
            <a:ext cx="3786246" cy="28396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8558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We ask that you…</a:t>
            </a:r>
            <a:endParaRPr lang="en-AU" dirty="0"/>
          </a:p>
        </p:txBody>
      </p:sp>
      <p:sp>
        <p:nvSpPr>
          <p:cNvPr id="3" name="TextBox 2"/>
          <p:cNvSpPr txBox="1"/>
          <p:nvPr/>
        </p:nvSpPr>
        <p:spPr>
          <a:xfrm>
            <a:off x="251520" y="1989415"/>
            <a:ext cx="5328592" cy="3785652"/>
          </a:xfrm>
          <a:prstGeom prst="rect">
            <a:avLst/>
          </a:prstGeom>
          <a:noFill/>
        </p:spPr>
        <p:txBody>
          <a:bodyPr wrap="square" rtlCol="0">
            <a:spAutoFit/>
          </a:bodyPr>
          <a:lstStyle/>
          <a:p>
            <a:pPr marL="28575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Be </a:t>
            </a:r>
            <a:r>
              <a:rPr lang="en-AU" sz="1600" dirty="0">
                <a:solidFill>
                  <a:schemeClr val="tx1"/>
                </a:solidFill>
                <a:latin typeface="Roboto Light" panose="02000000000000000000" pitchFamily="2" charset="0"/>
                <a:ea typeface="Roboto Light" panose="02000000000000000000" pitchFamily="2" charset="0"/>
              </a:rPr>
              <a:t>reliable and accountable</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Respect confidentiality</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Carry </a:t>
            </a:r>
            <a:r>
              <a:rPr lang="en-AU" sz="1600" dirty="0">
                <a:solidFill>
                  <a:schemeClr val="tx1"/>
                </a:solidFill>
                <a:latin typeface="Roboto Light" panose="02000000000000000000" pitchFamily="2" charset="0"/>
                <a:ea typeface="Roboto Light" panose="02000000000000000000" pitchFamily="2" charset="0"/>
              </a:rPr>
              <a:t>out the specified tasks in the role description</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Commit </a:t>
            </a:r>
            <a:r>
              <a:rPr lang="en-AU" sz="1600" dirty="0">
                <a:solidFill>
                  <a:schemeClr val="tx1"/>
                </a:solidFill>
                <a:latin typeface="Roboto Light" panose="02000000000000000000" pitchFamily="2" charset="0"/>
                <a:ea typeface="Roboto Light" panose="02000000000000000000" pitchFamily="2" charset="0"/>
              </a:rPr>
              <a:t>to the organisation</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Undertake </a:t>
            </a:r>
            <a:r>
              <a:rPr lang="en-AU" sz="1600" dirty="0">
                <a:solidFill>
                  <a:schemeClr val="tx1"/>
                </a:solidFill>
                <a:latin typeface="Roboto Light" panose="02000000000000000000" pitchFamily="2" charset="0"/>
                <a:ea typeface="Roboto Light" panose="02000000000000000000" pitchFamily="2" charset="0"/>
              </a:rPr>
              <a:t>training as required</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Request support </a:t>
            </a:r>
            <a:r>
              <a:rPr lang="en-AU" sz="1600" dirty="0">
                <a:solidFill>
                  <a:schemeClr val="tx1"/>
                </a:solidFill>
                <a:latin typeface="Roboto Light" panose="02000000000000000000" pitchFamily="2" charset="0"/>
                <a:ea typeface="Roboto Light" panose="02000000000000000000" pitchFamily="2" charset="0"/>
              </a:rPr>
              <a:t>when you need it</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Advise </a:t>
            </a:r>
            <a:r>
              <a:rPr lang="en-AU" sz="1600" dirty="0">
                <a:solidFill>
                  <a:schemeClr val="tx1"/>
                </a:solidFill>
                <a:latin typeface="Roboto Light" panose="02000000000000000000" pitchFamily="2" charset="0"/>
                <a:ea typeface="Roboto Light" panose="02000000000000000000" pitchFamily="2" charset="0"/>
              </a:rPr>
              <a:t>Council of any changed circumstances e.g. the validity of licences, criminal conviction or medical issues or medication that will effect your performance</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Give </a:t>
            </a:r>
            <a:r>
              <a:rPr lang="en-AU" sz="1600" dirty="0">
                <a:solidFill>
                  <a:schemeClr val="tx1"/>
                </a:solidFill>
                <a:latin typeface="Roboto Light" panose="02000000000000000000" pitchFamily="2" charset="0"/>
                <a:ea typeface="Roboto Light" panose="02000000000000000000" pitchFamily="2" charset="0"/>
              </a:rPr>
              <a:t>as much notice as possible if you intend to leave your role</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Value </a:t>
            </a:r>
            <a:r>
              <a:rPr lang="en-AU" sz="1600" dirty="0">
                <a:solidFill>
                  <a:schemeClr val="tx1"/>
                </a:solidFill>
                <a:latin typeface="Roboto Light" panose="02000000000000000000" pitchFamily="2" charset="0"/>
                <a:ea typeface="Roboto Light" panose="02000000000000000000" pitchFamily="2" charset="0"/>
              </a:rPr>
              <a:t>and support other team members and volunteers</a:t>
            </a:r>
            <a:endParaRPr lang="en-US" sz="1600" dirty="0">
              <a:solidFill>
                <a:schemeClr val="tx1"/>
              </a:solidFill>
              <a:latin typeface="Roboto Light" panose="02000000000000000000" pitchFamily="2" charset="0"/>
              <a:ea typeface="Roboto Light" panose="02000000000000000000" pitchFamily="2" charset="0"/>
            </a:endParaRPr>
          </a:p>
          <a:p>
            <a:pPr marL="285750" lvl="0" indent="-285750" algn="l">
              <a:spcAft>
                <a:spcPts val="0"/>
              </a:spcAft>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Carry </a:t>
            </a:r>
            <a:r>
              <a:rPr lang="en-AU" sz="1600" dirty="0">
                <a:solidFill>
                  <a:schemeClr val="tx1"/>
                </a:solidFill>
                <a:latin typeface="Roboto Light" panose="02000000000000000000" pitchFamily="2" charset="0"/>
                <a:ea typeface="Roboto Light" panose="02000000000000000000" pitchFamily="2" charset="0"/>
              </a:rPr>
              <a:t>out the work you have agreed to do responsibly and ethically.  </a:t>
            </a:r>
            <a:endParaRPr lang="en-US" sz="1600" dirty="0">
              <a:solidFill>
                <a:schemeClr val="tx1"/>
              </a:solidFill>
              <a:latin typeface="Roboto Light" panose="02000000000000000000" pitchFamily="2" charset="0"/>
              <a:ea typeface="Roboto Light" panose="02000000000000000000" pitchFamily="2" charset="0"/>
            </a:endParaRPr>
          </a:p>
        </p:txBody>
      </p:sp>
      <p:pic>
        <p:nvPicPr>
          <p:cNvPr id="4" name="Picture 3"/>
          <p:cNvPicPr>
            <a:picLocks noChangeAspect="1"/>
          </p:cNvPicPr>
          <p:nvPr/>
        </p:nvPicPr>
        <p:blipFill>
          <a:blip r:embed="rId2"/>
          <a:stretch>
            <a:fillRect/>
          </a:stretch>
        </p:blipFill>
        <p:spPr>
          <a:xfrm>
            <a:off x="6568686" y="1844824"/>
            <a:ext cx="2577298" cy="4398847"/>
          </a:xfrm>
          <a:prstGeom prst="rect">
            <a:avLst/>
          </a:prstGeom>
          <a:ln>
            <a:noFill/>
          </a:ln>
          <a:effectLst>
            <a:softEdge rad="112500"/>
          </a:effectLst>
        </p:spPr>
      </p:pic>
    </p:spTree>
    <p:extLst>
      <p:ext uri="{BB962C8B-B14F-4D97-AF65-F5344CB8AC3E}">
        <p14:creationId xmlns:p14="http://schemas.microsoft.com/office/powerpoint/2010/main" val="19967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Sexual Harassment</a:t>
            </a:r>
            <a:endParaRPr lang="en-AU" dirty="0"/>
          </a:p>
        </p:txBody>
      </p:sp>
      <p:sp>
        <p:nvSpPr>
          <p:cNvPr id="6" name="Rectangle 5"/>
          <p:cNvSpPr/>
          <p:nvPr/>
        </p:nvSpPr>
        <p:spPr>
          <a:xfrm>
            <a:off x="251520" y="1916832"/>
            <a:ext cx="5616624" cy="4662815"/>
          </a:xfrm>
          <a:prstGeom prst="rect">
            <a:avLst/>
          </a:prstGeom>
        </p:spPr>
        <p:txBody>
          <a:bodyPr wrap="square">
            <a:spAutoFit/>
          </a:bodyPr>
          <a:lstStyle/>
          <a:p>
            <a:pPr algn="l"/>
            <a:r>
              <a:rPr lang="en-US" sz="1600" dirty="0">
                <a:solidFill>
                  <a:schemeClr val="tx1"/>
                </a:solidFill>
                <a:latin typeface="Roboto Light" panose="02000000000000000000" pitchFamily="2" charset="0"/>
                <a:ea typeface="Roboto Light" panose="02000000000000000000" pitchFamily="2" charset="0"/>
              </a:rPr>
              <a:t>South Gippsland </a:t>
            </a:r>
            <a:r>
              <a:rPr lang="en-US" sz="1600" dirty="0" smtClean="0">
                <a:solidFill>
                  <a:schemeClr val="tx1"/>
                </a:solidFill>
                <a:latin typeface="Roboto Light" panose="02000000000000000000" pitchFamily="2" charset="0"/>
                <a:ea typeface="Roboto Light" panose="02000000000000000000" pitchFamily="2" charset="0"/>
              </a:rPr>
              <a:t>Shire Council is committed to providing a workplace that is free from all discrimination, bullying and harassment, where all people are treated with dignity and respect. </a:t>
            </a:r>
          </a:p>
          <a:p>
            <a:pPr algn="l"/>
            <a:r>
              <a:rPr lang="en-US" sz="1600" dirty="0" smtClean="0">
                <a:solidFill>
                  <a:schemeClr val="tx1"/>
                </a:solidFill>
                <a:latin typeface="Roboto Light" panose="02000000000000000000" pitchFamily="2" charset="0"/>
                <a:ea typeface="Roboto Light" panose="02000000000000000000" pitchFamily="2" charset="0"/>
              </a:rPr>
              <a:t>Sexual </a:t>
            </a:r>
            <a:r>
              <a:rPr lang="en-US" sz="1600" dirty="0">
                <a:solidFill>
                  <a:schemeClr val="tx1"/>
                </a:solidFill>
                <a:latin typeface="Roboto Light" panose="02000000000000000000" pitchFamily="2" charset="0"/>
                <a:ea typeface="Roboto Light" panose="02000000000000000000" pitchFamily="2" charset="0"/>
              </a:rPr>
              <a:t>harassment is against the </a:t>
            </a:r>
            <a:r>
              <a:rPr lang="en-US" sz="1600" dirty="0" smtClean="0">
                <a:solidFill>
                  <a:schemeClr val="tx1"/>
                </a:solidFill>
                <a:latin typeface="Roboto Light" panose="02000000000000000000" pitchFamily="2" charset="0"/>
                <a:ea typeface="Roboto Light" panose="02000000000000000000" pitchFamily="2" charset="0"/>
              </a:rPr>
              <a:t>law. </a:t>
            </a:r>
            <a:r>
              <a:rPr lang="en-AU" sz="1600" b="1" i="1" dirty="0" smtClean="0">
                <a:solidFill>
                  <a:schemeClr val="tx1"/>
                </a:solidFill>
                <a:latin typeface="Roboto Light" panose="02000000000000000000" pitchFamily="2" charset="0"/>
                <a:ea typeface="Roboto Light" panose="02000000000000000000" pitchFamily="2" charset="0"/>
              </a:rPr>
              <a:t>“</a:t>
            </a:r>
            <a:r>
              <a:rPr lang="en-AU" sz="1600" b="1" i="1" dirty="0">
                <a:solidFill>
                  <a:schemeClr val="tx1"/>
                </a:solidFill>
                <a:latin typeface="Roboto Light" panose="02000000000000000000" pitchFamily="2" charset="0"/>
                <a:ea typeface="Roboto Light" panose="02000000000000000000" pitchFamily="2" charset="0"/>
              </a:rPr>
              <a:t>I was only joking” … is not a </a:t>
            </a:r>
            <a:r>
              <a:rPr lang="en-AU" sz="1600" b="1" i="1" dirty="0" smtClean="0">
                <a:solidFill>
                  <a:schemeClr val="tx1"/>
                </a:solidFill>
                <a:latin typeface="Roboto Light" panose="02000000000000000000" pitchFamily="2" charset="0"/>
                <a:ea typeface="Roboto Light" panose="02000000000000000000" pitchFamily="2" charset="0"/>
              </a:rPr>
              <a:t>defence. </a:t>
            </a:r>
            <a:r>
              <a:rPr lang="en-AU" sz="1600" dirty="0">
                <a:solidFill>
                  <a:schemeClr val="tx1"/>
                </a:solidFill>
                <a:latin typeface="Roboto Light" panose="02000000000000000000" pitchFamily="2" charset="0"/>
                <a:ea typeface="Roboto Light" panose="02000000000000000000" pitchFamily="2" charset="0"/>
              </a:rPr>
              <a:t>Under the law, it is irrelevant whether or not the harassing behaviour was intended.</a:t>
            </a:r>
          </a:p>
          <a:p>
            <a:pPr algn="l"/>
            <a:r>
              <a:rPr lang="en-US" sz="1600" dirty="0">
                <a:solidFill>
                  <a:schemeClr val="tx1"/>
                </a:solidFill>
                <a:latin typeface="Roboto Light" panose="02000000000000000000" pitchFamily="2" charset="0"/>
                <a:ea typeface="Roboto Light" panose="02000000000000000000" pitchFamily="2" charset="0"/>
              </a:rPr>
              <a:t/>
            </a:r>
            <a:br>
              <a:rPr lang="en-US" sz="1600" dirty="0">
                <a:solidFill>
                  <a:schemeClr val="tx1"/>
                </a:solidFill>
                <a:latin typeface="Roboto Light" panose="02000000000000000000" pitchFamily="2" charset="0"/>
                <a:ea typeface="Roboto Light" panose="02000000000000000000" pitchFamily="2" charset="0"/>
              </a:rPr>
            </a:br>
            <a:r>
              <a:rPr lang="en-US" sz="1600" dirty="0">
                <a:solidFill>
                  <a:schemeClr val="tx1"/>
                </a:solidFill>
                <a:latin typeface="Roboto Light" panose="02000000000000000000" pitchFamily="2" charset="0"/>
                <a:ea typeface="Roboto Light" panose="02000000000000000000" pitchFamily="2" charset="0"/>
              </a:rPr>
              <a:t>Sexual harassment includes any behaviour of a sexual nature that could be reasonably expected to make someone feel offended, humiliated or intimidated e.g. </a:t>
            </a:r>
          </a:p>
          <a:p>
            <a:pPr marL="285750" indent="-285750" algn="l">
              <a:spcAft>
                <a:spcPts val="0"/>
              </a:spcAft>
              <a:buFont typeface="Arial" panose="020B0604020202020204" pitchFamily="34" charset="0"/>
              <a:buChar char="•"/>
            </a:pPr>
            <a:r>
              <a:rPr lang="en-US" sz="1600" dirty="0">
                <a:solidFill>
                  <a:schemeClr val="tx1"/>
                </a:solidFill>
                <a:latin typeface="Roboto Light" panose="02000000000000000000" pitchFamily="2" charset="0"/>
                <a:ea typeface="Roboto Light" panose="02000000000000000000" pitchFamily="2" charset="0"/>
              </a:rPr>
              <a:t>An unwelcome sexual advance</a:t>
            </a:r>
          </a:p>
          <a:p>
            <a:pPr marL="285750" indent="-285750" algn="l">
              <a:spcAft>
                <a:spcPts val="0"/>
              </a:spcAft>
              <a:buFont typeface="Arial" panose="020B0604020202020204" pitchFamily="34" charset="0"/>
              <a:buChar char="•"/>
            </a:pPr>
            <a:r>
              <a:rPr lang="en-US" sz="1600" dirty="0">
                <a:solidFill>
                  <a:schemeClr val="tx1"/>
                </a:solidFill>
                <a:latin typeface="Roboto Light" panose="02000000000000000000" pitchFamily="2" charset="0"/>
                <a:ea typeface="Roboto Light" panose="02000000000000000000" pitchFamily="2" charset="0"/>
              </a:rPr>
              <a:t>Unwelcome comments about someone's sex life or physical appearance </a:t>
            </a:r>
          </a:p>
          <a:p>
            <a:pPr marL="285750" indent="-285750" algn="l">
              <a:spcAft>
                <a:spcPts val="0"/>
              </a:spcAft>
              <a:buFont typeface="Arial" panose="020B0604020202020204" pitchFamily="34" charset="0"/>
              <a:buChar char="•"/>
            </a:pPr>
            <a:r>
              <a:rPr lang="en-US" sz="1600" dirty="0">
                <a:solidFill>
                  <a:schemeClr val="tx1"/>
                </a:solidFill>
                <a:latin typeface="Roboto Light" panose="02000000000000000000" pitchFamily="2" charset="0"/>
                <a:ea typeface="Roboto Light" panose="02000000000000000000" pitchFamily="2" charset="0"/>
              </a:rPr>
              <a:t>Sexually offensive comments, stories or </a:t>
            </a:r>
            <a:r>
              <a:rPr lang="en-US" sz="1600" dirty="0" smtClean="0">
                <a:solidFill>
                  <a:schemeClr val="tx1"/>
                </a:solidFill>
                <a:latin typeface="Roboto Light" panose="02000000000000000000" pitchFamily="2" charset="0"/>
                <a:ea typeface="Roboto Light" panose="02000000000000000000" pitchFamily="2" charset="0"/>
              </a:rPr>
              <a:t>jokes</a:t>
            </a:r>
          </a:p>
          <a:p>
            <a:pPr marL="285750" indent="-285750" algn="l">
              <a:spcAft>
                <a:spcPts val="0"/>
              </a:spcAft>
              <a:buFont typeface="Arial" panose="020B0604020202020204" pitchFamily="34" charset="0"/>
              <a:buChar char="•"/>
            </a:pPr>
            <a:endParaRPr lang="en-US" sz="1600" dirty="0">
              <a:solidFill>
                <a:schemeClr val="tx1"/>
              </a:solidFill>
              <a:latin typeface="Roboto Light" panose="02000000000000000000" pitchFamily="2" charset="0"/>
              <a:ea typeface="Roboto Light" panose="02000000000000000000" pitchFamily="2" charset="0"/>
            </a:endParaRPr>
          </a:p>
          <a:p>
            <a:pPr algn="l">
              <a:spcAft>
                <a:spcPts val="0"/>
              </a:spcAft>
            </a:pPr>
            <a:r>
              <a:rPr lang="en-US" sz="1600" dirty="0" smtClean="0">
                <a:solidFill>
                  <a:schemeClr val="tx1"/>
                </a:solidFill>
                <a:latin typeface="Roboto Light" panose="02000000000000000000" pitchFamily="2" charset="0"/>
                <a:ea typeface="Roboto Light" panose="02000000000000000000" pitchFamily="2" charset="0"/>
              </a:rPr>
              <a:t>.</a:t>
            </a:r>
            <a:endParaRPr lang="en-US" sz="1600" dirty="0">
              <a:solidFill>
                <a:schemeClr val="tx1"/>
              </a:solidFill>
              <a:latin typeface="Roboto Light" panose="02000000000000000000" pitchFamily="2" charset="0"/>
              <a:ea typeface="Roboto Light" panose="02000000000000000000" pitchFamily="2" charset="0"/>
            </a:endParaRPr>
          </a:p>
        </p:txBody>
      </p:sp>
      <p:pic>
        <p:nvPicPr>
          <p:cNvPr id="7" name="Picture 6"/>
          <p:cNvPicPr>
            <a:picLocks noChangeAspect="1"/>
          </p:cNvPicPr>
          <p:nvPr/>
        </p:nvPicPr>
        <p:blipFill>
          <a:blip r:embed="rId3"/>
          <a:stretch>
            <a:fillRect/>
          </a:stretch>
        </p:blipFill>
        <p:spPr>
          <a:xfrm>
            <a:off x="6514451" y="1844824"/>
            <a:ext cx="2629549" cy="3744416"/>
          </a:xfrm>
          <a:prstGeom prst="rect">
            <a:avLst/>
          </a:prstGeom>
          <a:ln>
            <a:noFill/>
          </a:ln>
          <a:effectLst>
            <a:softEdge rad="112500"/>
          </a:effectLst>
        </p:spPr>
      </p:pic>
    </p:spTree>
    <p:extLst>
      <p:ext uri="{BB962C8B-B14F-4D97-AF65-F5344CB8AC3E}">
        <p14:creationId xmlns:p14="http://schemas.microsoft.com/office/powerpoint/2010/main" val="4093480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Anti Discrimination and Bullying</a:t>
            </a:r>
            <a:endParaRPr lang="en-AU" dirty="0"/>
          </a:p>
        </p:txBody>
      </p:sp>
      <p:sp>
        <p:nvSpPr>
          <p:cNvPr id="6" name="Rectangle 5"/>
          <p:cNvSpPr/>
          <p:nvPr/>
        </p:nvSpPr>
        <p:spPr>
          <a:xfrm>
            <a:off x="251520" y="1988840"/>
            <a:ext cx="5472608" cy="4062651"/>
          </a:xfrm>
          <a:prstGeom prst="rect">
            <a:avLst/>
          </a:prstGeom>
        </p:spPr>
        <p:txBody>
          <a:bodyPr wrap="square">
            <a:spAutoFit/>
          </a:bodyPr>
          <a:lstStyle/>
          <a:p>
            <a:pPr algn="l"/>
            <a:r>
              <a:rPr lang="en-AU" sz="1600" dirty="0" smtClean="0">
                <a:solidFill>
                  <a:schemeClr val="tx1"/>
                </a:solidFill>
                <a:latin typeface="Roboto Light" panose="02000000000000000000" pitchFamily="2" charset="0"/>
                <a:ea typeface="Roboto Light" panose="02000000000000000000" pitchFamily="2" charset="0"/>
              </a:rPr>
              <a:t>All employees, volunteers, councillors, customers and contractors are expected to comply with the SGSC Anti-discrimination, Bullying and Harassment Policy by modelling appropriate behaviour to promote a climate of respect.</a:t>
            </a:r>
          </a:p>
          <a:p>
            <a:pPr algn="l"/>
            <a:r>
              <a:rPr lang="en-AU" sz="1600" dirty="0" smtClean="0">
                <a:solidFill>
                  <a:schemeClr val="tx1"/>
                </a:solidFill>
                <a:latin typeface="Roboto Light" panose="02000000000000000000" pitchFamily="2" charset="0"/>
                <a:ea typeface="Roboto Light" panose="02000000000000000000" pitchFamily="2" charset="0"/>
              </a:rPr>
              <a:t>Individuals have the responsibility to:</a:t>
            </a:r>
          </a:p>
          <a:p>
            <a:pPr marL="285750" indent="-285750" algn="l">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Treat each other fairly and with respect</a:t>
            </a:r>
          </a:p>
          <a:p>
            <a:pPr marL="285750" indent="-285750" algn="l">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Make others aware if someone’s behaviour is making you feel uncomfortable</a:t>
            </a:r>
          </a:p>
          <a:p>
            <a:pPr marL="285750" indent="-285750" algn="l">
              <a:buFont typeface="Arial" panose="020B0604020202020204" pitchFamily="34" charset="0"/>
              <a:buChar char="•"/>
            </a:pPr>
            <a:r>
              <a:rPr lang="en-AU" sz="1600" dirty="0" smtClean="0">
                <a:solidFill>
                  <a:schemeClr val="tx1"/>
                </a:solidFill>
                <a:latin typeface="Roboto Light" panose="02000000000000000000" pitchFamily="2" charset="0"/>
                <a:ea typeface="Roboto Light" panose="02000000000000000000" pitchFamily="2" charset="0"/>
              </a:rPr>
              <a:t>Speak up if they observe inappropriate behaviour</a:t>
            </a:r>
          </a:p>
          <a:p>
            <a:pPr marL="285750" indent="-285750" algn="l">
              <a:buFont typeface="Arial" panose="020B0604020202020204" pitchFamily="34" charset="0"/>
              <a:buChar char="•"/>
            </a:pPr>
            <a:endParaRPr lang="en-AU" sz="1600" dirty="0">
              <a:solidFill>
                <a:schemeClr val="tx1"/>
              </a:solidFill>
              <a:latin typeface="Roboto Light" panose="02000000000000000000" pitchFamily="2" charset="0"/>
              <a:ea typeface="Roboto Light" panose="02000000000000000000" pitchFamily="2" charset="0"/>
            </a:endParaRPr>
          </a:p>
          <a:p>
            <a:pPr algn="l"/>
            <a:r>
              <a:rPr lang="en-AU" sz="1600" dirty="0" smtClean="0">
                <a:solidFill>
                  <a:schemeClr val="tx1"/>
                </a:solidFill>
                <a:latin typeface="Roboto Light" panose="02000000000000000000" pitchFamily="2" charset="0"/>
                <a:ea typeface="Roboto Light" panose="02000000000000000000" pitchFamily="2" charset="0"/>
              </a:rPr>
              <a:t>Ask your supervisor to review this policy or any other if you cannot access the SGSC Intranet </a:t>
            </a:r>
            <a:endParaRPr lang="en-US" sz="1600" dirty="0">
              <a:solidFill>
                <a:schemeClr val="tx1"/>
              </a:solidFill>
              <a:latin typeface="Roboto Light" panose="02000000000000000000" pitchFamily="2" charset="0"/>
              <a:ea typeface="Roboto Light"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2348880"/>
            <a:ext cx="2503165" cy="2503165"/>
          </a:xfrm>
          <a:prstGeom prst="rect">
            <a:avLst/>
          </a:prstGeom>
        </p:spPr>
      </p:pic>
    </p:spTree>
    <p:extLst>
      <p:ext uri="{BB962C8B-B14F-4D97-AF65-F5344CB8AC3E}">
        <p14:creationId xmlns:p14="http://schemas.microsoft.com/office/powerpoint/2010/main" val="1346701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ABF8F"/>
        </a:solidFill>
        <a:ln w="38100" cap="flat" cmpd="sng" algn="ctr">
          <a:solidFill>
            <a:srgbClr val="F2F2F2"/>
          </a:solidFill>
          <a:prstDash val="solid"/>
          <a:round/>
          <a:headEnd type="none" w="med" len="med"/>
          <a:tailEnd type="none" w="med" len="med"/>
        </a:ln>
        <a:effectLst>
          <a:outerShdw dist="28398" dir="3806097" algn="ctr" rotWithShape="0">
            <a:srgbClr val="205867">
              <a:alpha val="50000"/>
            </a:srgbClr>
          </a:outerShdw>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ts val="1000"/>
          </a:spcAft>
          <a:buClrTx/>
          <a:buSzTx/>
          <a:buFontTx/>
          <a:buNone/>
          <a:tabLst/>
          <a:defRPr kumimoji="0" lang="en-AU" sz="2200" b="0" i="0" u="none" strike="noStrike" cap="none" normalizeH="0" baseline="0" smtClean="0">
            <a:ln>
              <a:noFill/>
            </a:ln>
            <a:solidFill>
              <a:srgbClr val="245494"/>
            </a:solidFill>
            <a:effectLst/>
            <a:latin typeface="Calibri" pitchFamily="34" charset="0"/>
            <a:cs typeface="Arial" charset="0"/>
          </a:defRPr>
        </a:defPPr>
      </a:lstStyle>
    </a:spDef>
    <a:lnDef>
      <a:spPr bwMode="auto">
        <a:xfrm>
          <a:off x="0" y="0"/>
          <a:ext cx="1" cy="1"/>
        </a:xfrm>
        <a:custGeom>
          <a:avLst/>
          <a:gdLst/>
          <a:ahLst/>
          <a:cxnLst/>
          <a:rect l="0" t="0" r="0" b="0"/>
          <a:pathLst/>
        </a:custGeom>
        <a:solidFill>
          <a:srgbClr val="FABF8F"/>
        </a:solidFill>
        <a:ln w="38100" cap="flat" cmpd="sng" algn="ctr">
          <a:solidFill>
            <a:srgbClr val="F2F2F2"/>
          </a:solidFill>
          <a:prstDash val="solid"/>
          <a:round/>
          <a:headEnd type="none" w="med" len="med"/>
          <a:tailEnd type="none" w="med" len="med"/>
        </a:ln>
        <a:effectLst>
          <a:outerShdw dist="28398" dir="3806097" algn="ctr" rotWithShape="0">
            <a:srgbClr val="205867">
              <a:alpha val="50000"/>
            </a:srgbClr>
          </a:outerShdw>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ts val="1000"/>
          </a:spcAft>
          <a:buClrTx/>
          <a:buSzTx/>
          <a:buFontTx/>
          <a:buNone/>
          <a:tabLst/>
          <a:defRPr kumimoji="0" lang="en-AU" sz="2200" b="0" i="0" u="none" strike="noStrike" cap="none" normalizeH="0" baseline="0" smtClean="0">
            <a:ln>
              <a:noFill/>
            </a:ln>
            <a:solidFill>
              <a:srgbClr val="245494"/>
            </a:solidFill>
            <a:effectLst/>
            <a:latin typeface="Calibri" pitchFamily="34" charset="0"/>
            <a:cs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 id="{7C9B9F42-A391-4F34-BD41-6D3329773CC1}" vid="{50BC5482-C789-4E3F-9611-76B997AB06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 Confidential Briefing - 2017</Template>
  <TotalTime>1797</TotalTime>
  <Words>1721</Words>
  <Application>Microsoft Office PowerPoint</Application>
  <PresentationFormat>On-screen Show (4:3)</PresentationFormat>
  <Paragraphs>180</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Roboto Light</vt:lpstr>
      <vt:lpstr>Verdana</vt:lpstr>
      <vt:lpstr>Wingdings</vt:lpstr>
      <vt:lpstr>Level</vt:lpstr>
      <vt:lpstr>PowerPoint Presentation</vt:lpstr>
      <vt:lpstr>Welcome</vt:lpstr>
      <vt:lpstr>PowerPoint Presentation</vt:lpstr>
      <vt:lpstr>PowerPoint Presentation</vt:lpstr>
      <vt:lpstr>PowerPoint Presentation</vt:lpstr>
      <vt:lpstr>Volunteer Rights</vt:lpstr>
      <vt:lpstr>We ask that you…</vt:lpstr>
      <vt:lpstr>Sexual Harassment</vt:lpstr>
      <vt:lpstr>Anti Discrimination and Bullying</vt:lpstr>
      <vt:lpstr>Occupational Health and Safety</vt:lpstr>
      <vt:lpstr>Smoking, Drugs and Alcohol</vt:lpstr>
      <vt:lpstr>Insurance and Risk Management</vt:lpstr>
      <vt:lpstr>Privacy</vt:lpstr>
      <vt:lpstr>Gifts</vt:lpstr>
      <vt:lpstr>Fraud and Corruption</vt:lpstr>
      <vt:lpstr>Protected Disclosure</vt:lpstr>
      <vt:lpstr>Child Safe Culture</vt:lpstr>
      <vt:lpstr>Child Safe Culture</vt:lpstr>
      <vt:lpstr>Does the Role Fit</vt:lpstr>
      <vt:lpstr>Time to Finish Volunteering</vt:lpstr>
      <vt:lpstr>Time to Finish Volunteering</vt:lpstr>
      <vt:lpstr>Grievance Process</vt:lpstr>
      <vt:lpstr>Thank You</vt:lpstr>
    </vt:vector>
  </TitlesOfParts>
  <Company>South Gippsland 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Dixon</dc:creator>
  <cp:lastModifiedBy>Danielle Thompson</cp:lastModifiedBy>
  <cp:revision>190</cp:revision>
  <cp:lastPrinted>2019-12-31T04:07:33Z</cp:lastPrinted>
  <dcterms:created xsi:type="dcterms:W3CDTF">2018-04-04T02:30:25Z</dcterms:created>
  <dcterms:modified xsi:type="dcterms:W3CDTF">2020-01-08T03:39:13Z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